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Lovelo" panose="020B0604020202020204" charset="0"/>
      <p:regular r:id="rId15"/>
    </p:embeddedFont>
    <p:embeddedFont>
      <p:font typeface="One Little Font"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18.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BDB"/>
        </a:solidFill>
        <a:effectLst/>
      </p:bgPr>
    </p:bg>
    <p:spTree>
      <p:nvGrpSpPr>
        <p:cNvPr id="1" name=""/>
        <p:cNvGrpSpPr/>
        <p:nvPr/>
      </p:nvGrpSpPr>
      <p:grpSpPr>
        <a:xfrm>
          <a:off x="0" y="0"/>
          <a:ext cx="0" cy="0"/>
          <a:chOff x="0" y="0"/>
          <a:chExt cx="0" cy="0"/>
        </a:xfrm>
      </p:grpSpPr>
      <p:sp>
        <p:nvSpPr>
          <p:cNvPr id="2" name="TextBox 2"/>
          <p:cNvSpPr txBox="1"/>
          <p:nvPr/>
        </p:nvSpPr>
        <p:spPr>
          <a:xfrm>
            <a:off x="8922836" y="4868274"/>
            <a:ext cx="8361576" cy="1354446"/>
          </a:xfrm>
          <a:prstGeom prst="rect">
            <a:avLst/>
          </a:prstGeom>
        </p:spPr>
        <p:txBody>
          <a:bodyPr lIns="0" tIns="0" rIns="0" bIns="0" rtlCol="0" anchor="t">
            <a:spAutoFit/>
          </a:bodyPr>
          <a:lstStyle/>
          <a:p>
            <a:pPr algn="ctr">
              <a:lnSpc>
                <a:spcPts val="10184"/>
              </a:lnSpc>
            </a:pPr>
            <a:r>
              <a:rPr lang="en-US" sz="10499">
                <a:solidFill>
                  <a:srgbClr val="C4343D"/>
                </a:solidFill>
                <a:latin typeface="One Little Font"/>
                <a:ea typeface="One Little Font"/>
                <a:cs typeface="One Little Font"/>
                <a:sym typeface="One Little Font"/>
              </a:rPr>
              <a:t>About Rare</a:t>
            </a:r>
          </a:p>
        </p:txBody>
      </p:sp>
      <p:grpSp>
        <p:nvGrpSpPr>
          <p:cNvPr id="3" name="Group 3"/>
          <p:cNvGrpSpPr/>
          <p:nvPr/>
        </p:nvGrpSpPr>
        <p:grpSpPr>
          <a:xfrm>
            <a:off x="266700" y="1429830"/>
            <a:ext cx="7896262" cy="7037409"/>
            <a:chOff x="0" y="0"/>
            <a:chExt cx="10528350" cy="9383212"/>
          </a:xfrm>
        </p:grpSpPr>
        <p:grpSp>
          <p:nvGrpSpPr>
            <p:cNvPr id="4" name="Group 4"/>
            <p:cNvGrpSpPr/>
            <p:nvPr/>
          </p:nvGrpSpPr>
          <p:grpSpPr>
            <a:xfrm rot="-46456">
              <a:off x="8502678" y="4873292"/>
              <a:ext cx="2023146" cy="387502"/>
              <a:chOff x="0" y="0"/>
              <a:chExt cx="253844" cy="48620"/>
            </a:xfrm>
          </p:grpSpPr>
          <p:sp>
            <p:nvSpPr>
              <p:cNvPr id="5" name="Freeform 5"/>
              <p:cNvSpPr/>
              <p:nvPr/>
            </p:nvSpPr>
            <p:spPr>
              <a:xfrm>
                <a:off x="0" y="0"/>
                <a:ext cx="253844" cy="48620"/>
              </a:xfrm>
              <a:custGeom>
                <a:avLst/>
                <a:gdLst/>
                <a:ahLst/>
                <a:cxnLst/>
                <a:rect l="l" t="t" r="r" b="b"/>
                <a:pathLst>
                  <a:path w="253844" h="48620">
                    <a:moveTo>
                      <a:pt x="24310" y="0"/>
                    </a:moveTo>
                    <a:lnTo>
                      <a:pt x="229534" y="0"/>
                    </a:lnTo>
                    <a:cubicBezTo>
                      <a:pt x="235981" y="0"/>
                      <a:pt x="242165" y="2561"/>
                      <a:pt x="246724" y="7120"/>
                    </a:cubicBezTo>
                    <a:cubicBezTo>
                      <a:pt x="251283" y="11679"/>
                      <a:pt x="253844" y="17863"/>
                      <a:pt x="253844" y="24310"/>
                    </a:cubicBezTo>
                    <a:lnTo>
                      <a:pt x="253844" y="24310"/>
                    </a:lnTo>
                    <a:cubicBezTo>
                      <a:pt x="253844" y="30757"/>
                      <a:pt x="251283" y="36941"/>
                      <a:pt x="246724" y="41500"/>
                    </a:cubicBezTo>
                    <a:cubicBezTo>
                      <a:pt x="242165" y="46059"/>
                      <a:pt x="235981" y="48620"/>
                      <a:pt x="229534"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sp>
          <p:sp>
            <p:nvSpPr>
              <p:cNvPr id="6" name="TextBox 6"/>
              <p:cNvSpPr txBox="1"/>
              <p:nvPr/>
            </p:nvSpPr>
            <p:spPr>
              <a:xfrm>
                <a:off x="0" y="-28575"/>
                <a:ext cx="253844" cy="77195"/>
              </a:xfrm>
              <a:prstGeom prst="rect">
                <a:avLst/>
              </a:prstGeom>
            </p:spPr>
            <p:txBody>
              <a:bodyPr lIns="55013" tIns="55013" rIns="55013" bIns="55013" rtlCol="0" anchor="ctr"/>
              <a:lstStyle/>
              <a:p>
                <a:pPr algn="ctr">
                  <a:lnSpc>
                    <a:spcPts val="2034"/>
                  </a:lnSpc>
                </a:pPr>
                <a:endParaRPr/>
              </a:p>
            </p:txBody>
          </p:sp>
        </p:grpSp>
        <p:grpSp>
          <p:nvGrpSpPr>
            <p:cNvPr id="7" name="Group 7"/>
            <p:cNvGrpSpPr/>
            <p:nvPr/>
          </p:nvGrpSpPr>
          <p:grpSpPr>
            <a:xfrm rot="1427870">
              <a:off x="2222636" y="2487994"/>
              <a:ext cx="5948036" cy="594803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B057"/>
              </a:solidFill>
            </p:spPr>
          </p:sp>
          <p:sp>
            <p:nvSpPr>
              <p:cNvPr id="9" name="TextBox 9"/>
              <p:cNvSpPr txBox="1"/>
              <p:nvPr/>
            </p:nvSpPr>
            <p:spPr>
              <a:xfrm>
                <a:off x="76200" y="47625"/>
                <a:ext cx="660400" cy="688975"/>
              </a:xfrm>
              <a:prstGeom prst="rect">
                <a:avLst/>
              </a:prstGeom>
            </p:spPr>
            <p:txBody>
              <a:bodyPr lIns="43844" tIns="43844" rIns="43844" bIns="43844" rtlCol="0" anchor="ctr"/>
              <a:lstStyle/>
              <a:p>
                <a:pPr algn="ctr">
                  <a:lnSpc>
                    <a:spcPts val="2296"/>
                  </a:lnSpc>
                </a:pPr>
                <a:endParaRPr/>
              </a:p>
            </p:txBody>
          </p:sp>
        </p:grpSp>
        <p:sp>
          <p:nvSpPr>
            <p:cNvPr id="10" name="Freeform 10"/>
            <p:cNvSpPr/>
            <p:nvPr/>
          </p:nvSpPr>
          <p:spPr>
            <a:xfrm rot="-46456">
              <a:off x="4193472" y="3522883"/>
              <a:ext cx="2027414" cy="1540835"/>
            </a:xfrm>
            <a:custGeom>
              <a:avLst/>
              <a:gdLst/>
              <a:ahLst/>
              <a:cxnLst/>
              <a:rect l="l" t="t" r="r" b="b"/>
              <a:pathLst>
                <a:path w="2027414" h="1540835">
                  <a:moveTo>
                    <a:pt x="0" y="0"/>
                  </a:moveTo>
                  <a:lnTo>
                    <a:pt x="2027415" y="0"/>
                  </a:lnTo>
                  <a:lnTo>
                    <a:pt x="2027415" y="1540835"/>
                  </a:lnTo>
                  <a:lnTo>
                    <a:pt x="0" y="15408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1" name="Group 11"/>
            <p:cNvGrpSpPr/>
            <p:nvPr/>
          </p:nvGrpSpPr>
          <p:grpSpPr>
            <a:xfrm rot="2011894">
              <a:off x="603388" y="2534520"/>
              <a:ext cx="2171291" cy="387502"/>
              <a:chOff x="0" y="0"/>
              <a:chExt cx="272432" cy="48620"/>
            </a:xfrm>
          </p:grpSpPr>
          <p:sp>
            <p:nvSpPr>
              <p:cNvPr id="12" name="Freeform 12"/>
              <p:cNvSpPr/>
              <p:nvPr/>
            </p:nvSpPr>
            <p:spPr>
              <a:xfrm>
                <a:off x="0" y="0"/>
                <a:ext cx="272432" cy="48620"/>
              </a:xfrm>
              <a:custGeom>
                <a:avLst/>
                <a:gdLst/>
                <a:ahLst/>
                <a:cxnLst/>
                <a:rect l="l" t="t" r="r" b="b"/>
                <a:pathLst>
                  <a:path w="272432" h="48620">
                    <a:moveTo>
                      <a:pt x="24310" y="0"/>
                    </a:moveTo>
                    <a:lnTo>
                      <a:pt x="248122" y="0"/>
                    </a:lnTo>
                    <a:cubicBezTo>
                      <a:pt x="254569" y="0"/>
                      <a:pt x="260752" y="2561"/>
                      <a:pt x="265311" y="7120"/>
                    </a:cubicBezTo>
                    <a:cubicBezTo>
                      <a:pt x="269870" y="11679"/>
                      <a:pt x="272432" y="17863"/>
                      <a:pt x="272432" y="24310"/>
                    </a:cubicBezTo>
                    <a:lnTo>
                      <a:pt x="272432" y="24310"/>
                    </a:lnTo>
                    <a:cubicBezTo>
                      <a:pt x="272432" y="30757"/>
                      <a:pt x="269870" y="36941"/>
                      <a:pt x="265311" y="41500"/>
                    </a:cubicBezTo>
                    <a:cubicBezTo>
                      <a:pt x="260752" y="46059"/>
                      <a:pt x="254569" y="48620"/>
                      <a:pt x="248122"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ED8B2B"/>
              </a:solidFill>
            </p:spPr>
          </p:sp>
          <p:sp>
            <p:nvSpPr>
              <p:cNvPr id="13" name="TextBox 13"/>
              <p:cNvSpPr txBox="1"/>
              <p:nvPr/>
            </p:nvSpPr>
            <p:spPr>
              <a:xfrm>
                <a:off x="0" y="-28575"/>
                <a:ext cx="272432" cy="77195"/>
              </a:xfrm>
              <a:prstGeom prst="rect">
                <a:avLst/>
              </a:prstGeom>
            </p:spPr>
            <p:txBody>
              <a:bodyPr lIns="55013" tIns="55013" rIns="55013" bIns="55013" rtlCol="0" anchor="ctr"/>
              <a:lstStyle/>
              <a:p>
                <a:pPr algn="ctr">
                  <a:lnSpc>
                    <a:spcPts val="2034"/>
                  </a:lnSpc>
                </a:pPr>
                <a:endParaRPr/>
              </a:p>
            </p:txBody>
          </p:sp>
        </p:grpSp>
        <p:grpSp>
          <p:nvGrpSpPr>
            <p:cNvPr id="14" name="Group 14"/>
            <p:cNvGrpSpPr/>
            <p:nvPr/>
          </p:nvGrpSpPr>
          <p:grpSpPr>
            <a:xfrm rot="3174947">
              <a:off x="1372310" y="1572608"/>
              <a:ext cx="2367012" cy="430286"/>
              <a:chOff x="0" y="0"/>
              <a:chExt cx="296989" cy="53988"/>
            </a:xfrm>
          </p:grpSpPr>
          <p:sp>
            <p:nvSpPr>
              <p:cNvPr id="15" name="Freeform 15"/>
              <p:cNvSpPr/>
              <p:nvPr/>
            </p:nvSpPr>
            <p:spPr>
              <a:xfrm>
                <a:off x="0" y="0"/>
                <a:ext cx="296989" cy="53988"/>
              </a:xfrm>
              <a:custGeom>
                <a:avLst/>
                <a:gdLst/>
                <a:ahLst/>
                <a:cxnLst/>
                <a:rect l="l" t="t" r="r" b="b"/>
                <a:pathLst>
                  <a:path w="296989" h="53988">
                    <a:moveTo>
                      <a:pt x="26994" y="0"/>
                    </a:moveTo>
                    <a:lnTo>
                      <a:pt x="269995" y="0"/>
                    </a:lnTo>
                    <a:cubicBezTo>
                      <a:pt x="277154" y="0"/>
                      <a:pt x="284020" y="2844"/>
                      <a:pt x="289082" y="7906"/>
                    </a:cubicBezTo>
                    <a:cubicBezTo>
                      <a:pt x="294145" y="12969"/>
                      <a:pt x="296989" y="19835"/>
                      <a:pt x="296989" y="26994"/>
                    </a:cubicBezTo>
                    <a:lnTo>
                      <a:pt x="296989" y="26994"/>
                    </a:lnTo>
                    <a:cubicBezTo>
                      <a:pt x="296989" y="34153"/>
                      <a:pt x="294145" y="41019"/>
                      <a:pt x="289082" y="46082"/>
                    </a:cubicBezTo>
                    <a:cubicBezTo>
                      <a:pt x="284020" y="51144"/>
                      <a:pt x="277154" y="53988"/>
                      <a:pt x="269995" y="53988"/>
                    </a:cubicBezTo>
                    <a:lnTo>
                      <a:pt x="26994" y="53988"/>
                    </a:lnTo>
                    <a:cubicBezTo>
                      <a:pt x="19835" y="53988"/>
                      <a:pt x="12969" y="51144"/>
                      <a:pt x="7906" y="46082"/>
                    </a:cubicBezTo>
                    <a:cubicBezTo>
                      <a:pt x="2844" y="41019"/>
                      <a:pt x="0" y="34153"/>
                      <a:pt x="0" y="26994"/>
                    </a:cubicBezTo>
                    <a:lnTo>
                      <a:pt x="0" y="26994"/>
                    </a:lnTo>
                    <a:cubicBezTo>
                      <a:pt x="0" y="19835"/>
                      <a:pt x="2844" y="12969"/>
                      <a:pt x="7906" y="7906"/>
                    </a:cubicBezTo>
                    <a:cubicBezTo>
                      <a:pt x="12969" y="2844"/>
                      <a:pt x="19835" y="0"/>
                      <a:pt x="26994" y="0"/>
                    </a:cubicBezTo>
                    <a:close/>
                  </a:path>
                </a:pathLst>
              </a:custGeom>
              <a:solidFill>
                <a:srgbClr val="7BADB2"/>
              </a:solidFill>
            </p:spPr>
          </p:sp>
          <p:sp>
            <p:nvSpPr>
              <p:cNvPr id="16" name="TextBox 16"/>
              <p:cNvSpPr txBox="1"/>
              <p:nvPr/>
            </p:nvSpPr>
            <p:spPr>
              <a:xfrm>
                <a:off x="0" y="-28575"/>
                <a:ext cx="296989" cy="82563"/>
              </a:xfrm>
              <a:prstGeom prst="rect">
                <a:avLst/>
              </a:prstGeom>
            </p:spPr>
            <p:txBody>
              <a:bodyPr lIns="55013" tIns="55013" rIns="55013" bIns="55013" rtlCol="0" anchor="ctr"/>
              <a:lstStyle/>
              <a:p>
                <a:pPr algn="ctr">
                  <a:lnSpc>
                    <a:spcPts val="2034"/>
                  </a:lnSpc>
                </a:pPr>
                <a:endParaRPr/>
              </a:p>
            </p:txBody>
          </p:sp>
        </p:grpSp>
        <p:grpSp>
          <p:nvGrpSpPr>
            <p:cNvPr id="17" name="Group 17"/>
            <p:cNvGrpSpPr/>
            <p:nvPr/>
          </p:nvGrpSpPr>
          <p:grpSpPr>
            <a:xfrm rot="-46456">
              <a:off x="2531" y="4801112"/>
              <a:ext cx="1907444" cy="387502"/>
              <a:chOff x="0" y="0"/>
              <a:chExt cx="239327" cy="48620"/>
            </a:xfrm>
          </p:grpSpPr>
          <p:sp>
            <p:nvSpPr>
              <p:cNvPr id="18" name="Freeform 18"/>
              <p:cNvSpPr/>
              <p:nvPr/>
            </p:nvSpPr>
            <p:spPr>
              <a:xfrm>
                <a:off x="0" y="0"/>
                <a:ext cx="239327" cy="48620"/>
              </a:xfrm>
              <a:custGeom>
                <a:avLst/>
                <a:gdLst/>
                <a:ahLst/>
                <a:cxnLst/>
                <a:rect l="l" t="t" r="r" b="b"/>
                <a:pathLst>
                  <a:path w="239327" h="48620">
                    <a:moveTo>
                      <a:pt x="24310" y="0"/>
                    </a:moveTo>
                    <a:lnTo>
                      <a:pt x="215017" y="0"/>
                    </a:lnTo>
                    <a:cubicBezTo>
                      <a:pt x="221464" y="0"/>
                      <a:pt x="227647" y="2561"/>
                      <a:pt x="232206" y="7120"/>
                    </a:cubicBezTo>
                    <a:cubicBezTo>
                      <a:pt x="236765" y="11679"/>
                      <a:pt x="239327" y="17863"/>
                      <a:pt x="239327" y="24310"/>
                    </a:cubicBezTo>
                    <a:lnTo>
                      <a:pt x="239327" y="24310"/>
                    </a:lnTo>
                    <a:cubicBezTo>
                      <a:pt x="239327" y="30757"/>
                      <a:pt x="236765" y="36941"/>
                      <a:pt x="232206" y="41500"/>
                    </a:cubicBezTo>
                    <a:cubicBezTo>
                      <a:pt x="227647" y="46059"/>
                      <a:pt x="221464" y="48620"/>
                      <a:pt x="21501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sp>
          <p:sp>
            <p:nvSpPr>
              <p:cNvPr id="19" name="TextBox 19"/>
              <p:cNvSpPr txBox="1"/>
              <p:nvPr/>
            </p:nvSpPr>
            <p:spPr>
              <a:xfrm>
                <a:off x="0" y="-28575"/>
                <a:ext cx="239327" cy="77195"/>
              </a:xfrm>
              <a:prstGeom prst="rect">
                <a:avLst/>
              </a:prstGeom>
            </p:spPr>
            <p:txBody>
              <a:bodyPr lIns="55013" tIns="55013" rIns="55013" bIns="55013" rtlCol="0" anchor="ctr"/>
              <a:lstStyle/>
              <a:p>
                <a:pPr algn="ctr">
                  <a:lnSpc>
                    <a:spcPts val="2034"/>
                  </a:lnSpc>
                </a:pPr>
                <a:endParaRPr/>
              </a:p>
            </p:txBody>
          </p:sp>
        </p:grpSp>
        <p:grpSp>
          <p:nvGrpSpPr>
            <p:cNvPr id="20" name="Group 20"/>
            <p:cNvGrpSpPr/>
            <p:nvPr/>
          </p:nvGrpSpPr>
          <p:grpSpPr>
            <a:xfrm rot="4289385">
              <a:off x="2627176" y="1024858"/>
              <a:ext cx="2299791" cy="387502"/>
              <a:chOff x="0" y="0"/>
              <a:chExt cx="288554" cy="48620"/>
            </a:xfrm>
          </p:grpSpPr>
          <p:sp>
            <p:nvSpPr>
              <p:cNvPr id="21" name="Freeform 21"/>
              <p:cNvSpPr/>
              <p:nvPr/>
            </p:nvSpPr>
            <p:spPr>
              <a:xfrm>
                <a:off x="0" y="0"/>
                <a:ext cx="288554" cy="48620"/>
              </a:xfrm>
              <a:custGeom>
                <a:avLst/>
                <a:gdLst/>
                <a:ahLst/>
                <a:cxnLst/>
                <a:rect l="l" t="t" r="r" b="b"/>
                <a:pathLst>
                  <a:path w="288554" h="48620">
                    <a:moveTo>
                      <a:pt x="24310" y="0"/>
                    </a:moveTo>
                    <a:lnTo>
                      <a:pt x="264245" y="0"/>
                    </a:lnTo>
                    <a:cubicBezTo>
                      <a:pt x="270692" y="0"/>
                      <a:pt x="276875" y="2561"/>
                      <a:pt x="281434" y="7120"/>
                    </a:cubicBezTo>
                    <a:cubicBezTo>
                      <a:pt x="285993" y="11679"/>
                      <a:pt x="288554" y="17863"/>
                      <a:pt x="288554" y="24310"/>
                    </a:cubicBezTo>
                    <a:lnTo>
                      <a:pt x="288554" y="24310"/>
                    </a:lnTo>
                    <a:cubicBezTo>
                      <a:pt x="288554" y="30757"/>
                      <a:pt x="285993" y="36941"/>
                      <a:pt x="281434" y="41500"/>
                    </a:cubicBezTo>
                    <a:cubicBezTo>
                      <a:pt x="276875" y="46059"/>
                      <a:pt x="270692" y="48620"/>
                      <a:pt x="264245"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8C578"/>
              </a:solidFill>
            </p:spPr>
          </p:sp>
          <p:sp>
            <p:nvSpPr>
              <p:cNvPr id="22" name="TextBox 22"/>
              <p:cNvSpPr txBox="1"/>
              <p:nvPr/>
            </p:nvSpPr>
            <p:spPr>
              <a:xfrm>
                <a:off x="0" y="-28575"/>
                <a:ext cx="288554" cy="77195"/>
              </a:xfrm>
              <a:prstGeom prst="rect">
                <a:avLst/>
              </a:prstGeom>
            </p:spPr>
            <p:txBody>
              <a:bodyPr lIns="55013" tIns="55013" rIns="55013" bIns="55013" rtlCol="0" anchor="ctr"/>
              <a:lstStyle/>
              <a:p>
                <a:pPr algn="ctr">
                  <a:lnSpc>
                    <a:spcPts val="2034"/>
                  </a:lnSpc>
                </a:pPr>
                <a:endParaRPr/>
              </a:p>
            </p:txBody>
          </p:sp>
        </p:grpSp>
        <p:grpSp>
          <p:nvGrpSpPr>
            <p:cNvPr id="23" name="Group 23"/>
            <p:cNvGrpSpPr/>
            <p:nvPr/>
          </p:nvGrpSpPr>
          <p:grpSpPr>
            <a:xfrm rot="5353543">
              <a:off x="4014229" y="870222"/>
              <a:ext cx="2122903" cy="387502"/>
              <a:chOff x="0" y="0"/>
              <a:chExt cx="266360" cy="48620"/>
            </a:xfrm>
          </p:grpSpPr>
          <p:sp>
            <p:nvSpPr>
              <p:cNvPr id="24" name="Freeform 24"/>
              <p:cNvSpPr/>
              <p:nvPr/>
            </p:nvSpPr>
            <p:spPr>
              <a:xfrm>
                <a:off x="0" y="0"/>
                <a:ext cx="266360" cy="48620"/>
              </a:xfrm>
              <a:custGeom>
                <a:avLst/>
                <a:gdLst/>
                <a:ahLst/>
                <a:cxnLst/>
                <a:rect l="l" t="t" r="r" b="b"/>
                <a:pathLst>
                  <a:path w="266360" h="48620">
                    <a:moveTo>
                      <a:pt x="24310" y="0"/>
                    </a:moveTo>
                    <a:lnTo>
                      <a:pt x="242050" y="0"/>
                    </a:lnTo>
                    <a:cubicBezTo>
                      <a:pt x="248498" y="0"/>
                      <a:pt x="254681" y="2561"/>
                      <a:pt x="259240" y="7120"/>
                    </a:cubicBezTo>
                    <a:cubicBezTo>
                      <a:pt x="263799" y="11679"/>
                      <a:pt x="266360" y="17863"/>
                      <a:pt x="266360" y="24310"/>
                    </a:cubicBezTo>
                    <a:lnTo>
                      <a:pt x="266360" y="24310"/>
                    </a:lnTo>
                    <a:cubicBezTo>
                      <a:pt x="266360" y="30757"/>
                      <a:pt x="263799" y="36941"/>
                      <a:pt x="259240" y="41500"/>
                    </a:cubicBezTo>
                    <a:cubicBezTo>
                      <a:pt x="254681" y="46059"/>
                      <a:pt x="248498" y="48620"/>
                      <a:pt x="242050"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sp>
          <p:sp>
            <p:nvSpPr>
              <p:cNvPr id="25" name="TextBox 25"/>
              <p:cNvSpPr txBox="1"/>
              <p:nvPr/>
            </p:nvSpPr>
            <p:spPr>
              <a:xfrm>
                <a:off x="0" y="-28575"/>
                <a:ext cx="266360" cy="77195"/>
              </a:xfrm>
              <a:prstGeom prst="rect">
                <a:avLst/>
              </a:prstGeom>
            </p:spPr>
            <p:txBody>
              <a:bodyPr lIns="55013" tIns="55013" rIns="55013" bIns="55013" rtlCol="0" anchor="ctr"/>
              <a:lstStyle/>
              <a:p>
                <a:pPr algn="ctr">
                  <a:lnSpc>
                    <a:spcPts val="2034"/>
                  </a:lnSpc>
                </a:pPr>
                <a:endParaRPr/>
              </a:p>
            </p:txBody>
          </p:sp>
        </p:grpSp>
        <p:grpSp>
          <p:nvGrpSpPr>
            <p:cNvPr id="26" name="Group 26"/>
            <p:cNvGrpSpPr/>
            <p:nvPr/>
          </p:nvGrpSpPr>
          <p:grpSpPr>
            <a:xfrm rot="-2422849">
              <a:off x="7611549" y="2466654"/>
              <a:ext cx="2198668" cy="387502"/>
              <a:chOff x="0" y="0"/>
              <a:chExt cx="275866" cy="48620"/>
            </a:xfrm>
          </p:grpSpPr>
          <p:sp>
            <p:nvSpPr>
              <p:cNvPr id="27" name="Freeform 27"/>
              <p:cNvSpPr/>
              <p:nvPr/>
            </p:nvSpPr>
            <p:spPr>
              <a:xfrm>
                <a:off x="0" y="0"/>
                <a:ext cx="275866" cy="48620"/>
              </a:xfrm>
              <a:custGeom>
                <a:avLst/>
                <a:gdLst/>
                <a:ahLst/>
                <a:cxnLst/>
                <a:rect l="l" t="t" r="r" b="b"/>
                <a:pathLst>
                  <a:path w="275866" h="48620">
                    <a:moveTo>
                      <a:pt x="24310" y="0"/>
                    </a:moveTo>
                    <a:lnTo>
                      <a:pt x="251557" y="0"/>
                    </a:lnTo>
                    <a:cubicBezTo>
                      <a:pt x="258004" y="0"/>
                      <a:pt x="264187" y="2561"/>
                      <a:pt x="268746" y="7120"/>
                    </a:cubicBezTo>
                    <a:cubicBezTo>
                      <a:pt x="273305" y="11679"/>
                      <a:pt x="275866" y="17863"/>
                      <a:pt x="275866" y="24310"/>
                    </a:cubicBezTo>
                    <a:lnTo>
                      <a:pt x="275866" y="24310"/>
                    </a:lnTo>
                    <a:cubicBezTo>
                      <a:pt x="275866" y="30757"/>
                      <a:pt x="273305" y="36941"/>
                      <a:pt x="268746" y="41500"/>
                    </a:cubicBezTo>
                    <a:cubicBezTo>
                      <a:pt x="264187" y="46059"/>
                      <a:pt x="258004" y="48620"/>
                      <a:pt x="25155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ED8B2B"/>
              </a:solidFill>
            </p:spPr>
          </p:sp>
          <p:sp>
            <p:nvSpPr>
              <p:cNvPr id="28" name="TextBox 28"/>
              <p:cNvSpPr txBox="1"/>
              <p:nvPr/>
            </p:nvSpPr>
            <p:spPr>
              <a:xfrm>
                <a:off x="0" y="-28575"/>
                <a:ext cx="275866" cy="77195"/>
              </a:xfrm>
              <a:prstGeom prst="rect">
                <a:avLst/>
              </a:prstGeom>
            </p:spPr>
            <p:txBody>
              <a:bodyPr lIns="55013" tIns="55013" rIns="55013" bIns="55013" rtlCol="0" anchor="ctr"/>
              <a:lstStyle/>
              <a:p>
                <a:pPr algn="ctr">
                  <a:lnSpc>
                    <a:spcPts val="2034"/>
                  </a:lnSpc>
                </a:pPr>
                <a:endParaRPr/>
              </a:p>
            </p:txBody>
          </p:sp>
        </p:grpSp>
        <p:grpSp>
          <p:nvGrpSpPr>
            <p:cNvPr id="29" name="Group 29"/>
            <p:cNvGrpSpPr/>
            <p:nvPr/>
          </p:nvGrpSpPr>
          <p:grpSpPr>
            <a:xfrm rot="-3492020">
              <a:off x="6560047" y="1568427"/>
              <a:ext cx="2216464" cy="387502"/>
              <a:chOff x="0" y="0"/>
              <a:chExt cx="278099" cy="48620"/>
            </a:xfrm>
          </p:grpSpPr>
          <p:sp>
            <p:nvSpPr>
              <p:cNvPr id="30" name="Freeform 30"/>
              <p:cNvSpPr/>
              <p:nvPr/>
            </p:nvSpPr>
            <p:spPr>
              <a:xfrm>
                <a:off x="0" y="0"/>
                <a:ext cx="278099" cy="48620"/>
              </a:xfrm>
              <a:custGeom>
                <a:avLst/>
                <a:gdLst/>
                <a:ahLst/>
                <a:cxnLst/>
                <a:rect l="l" t="t" r="r" b="b"/>
                <a:pathLst>
                  <a:path w="278099" h="48620">
                    <a:moveTo>
                      <a:pt x="24310" y="0"/>
                    </a:moveTo>
                    <a:lnTo>
                      <a:pt x="253789" y="0"/>
                    </a:lnTo>
                    <a:cubicBezTo>
                      <a:pt x="260237" y="0"/>
                      <a:pt x="266420" y="2561"/>
                      <a:pt x="270979" y="7120"/>
                    </a:cubicBezTo>
                    <a:cubicBezTo>
                      <a:pt x="275538" y="11679"/>
                      <a:pt x="278099" y="17863"/>
                      <a:pt x="278099" y="24310"/>
                    </a:cubicBezTo>
                    <a:lnTo>
                      <a:pt x="278099" y="24310"/>
                    </a:lnTo>
                    <a:cubicBezTo>
                      <a:pt x="278099" y="30757"/>
                      <a:pt x="275538" y="36941"/>
                      <a:pt x="270979" y="41500"/>
                    </a:cubicBezTo>
                    <a:cubicBezTo>
                      <a:pt x="266420" y="46059"/>
                      <a:pt x="260237" y="48620"/>
                      <a:pt x="253789"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7BADB2"/>
              </a:solidFill>
            </p:spPr>
          </p:sp>
          <p:sp>
            <p:nvSpPr>
              <p:cNvPr id="31" name="TextBox 31"/>
              <p:cNvSpPr txBox="1"/>
              <p:nvPr/>
            </p:nvSpPr>
            <p:spPr>
              <a:xfrm>
                <a:off x="0" y="-28575"/>
                <a:ext cx="278099" cy="77195"/>
              </a:xfrm>
              <a:prstGeom prst="rect">
                <a:avLst/>
              </a:prstGeom>
            </p:spPr>
            <p:txBody>
              <a:bodyPr lIns="55013" tIns="55013" rIns="55013" bIns="55013" rtlCol="0" anchor="ctr"/>
              <a:lstStyle/>
              <a:p>
                <a:pPr algn="ctr">
                  <a:lnSpc>
                    <a:spcPts val="2034"/>
                  </a:lnSpc>
                </a:pPr>
                <a:endParaRPr/>
              </a:p>
            </p:txBody>
          </p:sp>
        </p:grpSp>
        <p:grpSp>
          <p:nvGrpSpPr>
            <p:cNvPr id="32" name="Group 32"/>
            <p:cNvGrpSpPr/>
            <p:nvPr/>
          </p:nvGrpSpPr>
          <p:grpSpPr>
            <a:xfrm rot="-4364332">
              <a:off x="5264581" y="1013014"/>
              <a:ext cx="2267281" cy="387502"/>
              <a:chOff x="0" y="0"/>
              <a:chExt cx="284475" cy="48620"/>
            </a:xfrm>
          </p:grpSpPr>
          <p:sp>
            <p:nvSpPr>
              <p:cNvPr id="33" name="Freeform 33"/>
              <p:cNvSpPr/>
              <p:nvPr/>
            </p:nvSpPr>
            <p:spPr>
              <a:xfrm>
                <a:off x="0" y="0"/>
                <a:ext cx="284475" cy="48620"/>
              </a:xfrm>
              <a:custGeom>
                <a:avLst/>
                <a:gdLst/>
                <a:ahLst/>
                <a:cxnLst/>
                <a:rect l="l" t="t" r="r" b="b"/>
                <a:pathLst>
                  <a:path w="284475" h="48620">
                    <a:moveTo>
                      <a:pt x="24310" y="0"/>
                    </a:moveTo>
                    <a:lnTo>
                      <a:pt x="260165" y="0"/>
                    </a:lnTo>
                    <a:cubicBezTo>
                      <a:pt x="266613" y="0"/>
                      <a:pt x="272796" y="2561"/>
                      <a:pt x="277355" y="7120"/>
                    </a:cubicBezTo>
                    <a:cubicBezTo>
                      <a:pt x="281914" y="11679"/>
                      <a:pt x="284475" y="17863"/>
                      <a:pt x="284475" y="24310"/>
                    </a:cubicBezTo>
                    <a:lnTo>
                      <a:pt x="284475" y="24310"/>
                    </a:lnTo>
                    <a:cubicBezTo>
                      <a:pt x="284475" y="30757"/>
                      <a:pt x="281914" y="36941"/>
                      <a:pt x="277355" y="41500"/>
                    </a:cubicBezTo>
                    <a:cubicBezTo>
                      <a:pt x="272796" y="46059"/>
                      <a:pt x="266613" y="48620"/>
                      <a:pt x="260165"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8C578"/>
              </a:solidFill>
            </p:spPr>
          </p:sp>
          <p:sp>
            <p:nvSpPr>
              <p:cNvPr id="34" name="TextBox 34"/>
              <p:cNvSpPr txBox="1"/>
              <p:nvPr/>
            </p:nvSpPr>
            <p:spPr>
              <a:xfrm>
                <a:off x="0" y="-28575"/>
                <a:ext cx="284475" cy="77195"/>
              </a:xfrm>
              <a:prstGeom prst="rect">
                <a:avLst/>
              </a:prstGeom>
            </p:spPr>
            <p:txBody>
              <a:bodyPr lIns="55013" tIns="55013" rIns="55013" bIns="55013" rtlCol="0" anchor="ctr"/>
              <a:lstStyle/>
              <a:p>
                <a:pPr algn="ctr">
                  <a:lnSpc>
                    <a:spcPts val="2034"/>
                  </a:lnSpc>
                </a:pPr>
                <a:endParaRPr/>
              </a:p>
            </p:txBody>
          </p:sp>
        </p:grpSp>
        <p:grpSp>
          <p:nvGrpSpPr>
            <p:cNvPr id="35" name="Group 35"/>
            <p:cNvGrpSpPr/>
            <p:nvPr/>
          </p:nvGrpSpPr>
          <p:grpSpPr>
            <a:xfrm rot="1281784">
              <a:off x="145057" y="3549452"/>
              <a:ext cx="1951590" cy="387502"/>
              <a:chOff x="0" y="0"/>
              <a:chExt cx="244866" cy="48620"/>
            </a:xfrm>
          </p:grpSpPr>
          <p:sp>
            <p:nvSpPr>
              <p:cNvPr id="36" name="Freeform 36"/>
              <p:cNvSpPr/>
              <p:nvPr/>
            </p:nvSpPr>
            <p:spPr>
              <a:xfrm>
                <a:off x="0" y="0"/>
                <a:ext cx="244866" cy="48620"/>
              </a:xfrm>
              <a:custGeom>
                <a:avLst/>
                <a:gdLst/>
                <a:ahLst/>
                <a:cxnLst/>
                <a:rect l="l" t="t" r="r" b="b"/>
                <a:pathLst>
                  <a:path w="244866" h="48620">
                    <a:moveTo>
                      <a:pt x="24310" y="0"/>
                    </a:moveTo>
                    <a:lnTo>
                      <a:pt x="220556" y="0"/>
                    </a:lnTo>
                    <a:cubicBezTo>
                      <a:pt x="227003" y="0"/>
                      <a:pt x="233186" y="2561"/>
                      <a:pt x="237745" y="7120"/>
                    </a:cubicBezTo>
                    <a:cubicBezTo>
                      <a:pt x="242304" y="11679"/>
                      <a:pt x="244866" y="17863"/>
                      <a:pt x="244866" y="24310"/>
                    </a:cubicBezTo>
                    <a:lnTo>
                      <a:pt x="244866" y="24310"/>
                    </a:lnTo>
                    <a:cubicBezTo>
                      <a:pt x="244866" y="30757"/>
                      <a:pt x="242304" y="36941"/>
                      <a:pt x="237745" y="41500"/>
                    </a:cubicBezTo>
                    <a:cubicBezTo>
                      <a:pt x="233186" y="46059"/>
                      <a:pt x="227003" y="48620"/>
                      <a:pt x="220556"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FA087"/>
              </a:solidFill>
            </p:spPr>
          </p:sp>
          <p:sp>
            <p:nvSpPr>
              <p:cNvPr id="37" name="TextBox 37"/>
              <p:cNvSpPr txBox="1"/>
              <p:nvPr/>
            </p:nvSpPr>
            <p:spPr>
              <a:xfrm>
                <a:off x="0" y="-28575"/>
                <a:ext cx="244866" cy="77195"/>
              </a:xfrm>
              <a:prstGeom prst="rect">
                <a:avLst/>
              </a:prstGeom>
            </p:spPr>
            <p:txBody>
              <a:bodyPr lIns="55013" tIns="55013" rIns="55013" bIns="55013" rtlCol="0" anchor="ctr"/>
              <a:lstStyle/>
              <a:p>
                <a:pPr algn="ctr">
                  <a:lnSpc>
                    <a:spcPts val="2034"/>
                  </a:lnSpc>
                </a:pPr>
                <a:endParaRPr/>
              </a:p>
            </p:txBody>
          </p:sp>
        </p:grpSp>
        <p:grpSp>
          <p:nvGrpSpPr>
            <p:cNvPr id="38" name="Group 38"/>
            <p:cNvGrpSpPr/>
            <p:nvPr/>
          </p:nvGrpSpPr>
          <p:grpSpPr>
            <a:xfrm rot="-1359837">
              <a:off x="8247096" y="3540654"/>
              <a:ext cx="2172688" cy="387502"/>
              <a:chOff x="0" y="0"/>
              <a:chExt cx="272607" cy="48620"/>
            </a:xfrm>
          </p:grpSpPr>
          <p:sp>
            <p:nvSpPr>
              <p:cNvPr id="39" name="Freeform 39"/>
              <p:cNvSpPr/>
              <p:nvPr/>
            </p:nvSpPr>
            <p:spPr>
              <a:xfrm>
                <a:off x="0" y="0"/>
                <a:ext cx="272607" cy="48620"/>
              </a:xfrm>
              <a:custGeom>
                <a:avLst/>
                <a:gdLst/>
                <a:ahLst/>
                <a:cxnLst/>
                <a:rect l="l" t="t" r="r" b="b"/>
                <a:pathLst>
                  <a:path w="272607" h="48620">
                    <a:moveTo>
                      <a:pt x="24310" y="0"/>
                    </a:moveTo>
                    <a:lnTo>
                      <a:pt x="248297" y="0"/>
                    </a:lnTo>
                    <a:cubicBezTo>
                      <a:pt x="254744" y="0"/>
                      <a:pt x="260928" y="2561"/>
                      <a:pt x="265487" y="7120"/>
                    </a:cubicBezTo>
                    <a:cubicBezTo>
                      <a:pt x="270046" y="11679"/>
                      <a:pt x="272607" y="17863"/>
                      <a:pt x="272607" y="24310"/>
                    </a:cubicBezTo>
                    <a:lnTo>
                      <a:pt x="272607" y="24310"/>
                    </a:lnTo>
                    <a:cubicBezTo>
                      <a:pt x="272607" y="30757"/>
                      <a:pt x="270046" y="36941"/>
                      <a:pt x="265487" y="41500"/>
                    </a:cubicBezTo>
                    <a:cubicBezTo>
                      <a:pt x="260928" y="46059"/>
                      <a:pt x="254744" y="48620"/>
                      <a:pt x="24829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FA087"/>
              </a:solidFill>
            </p:spPr>
          </p:sp>
          <p:sp>
            <p:nvSpPr>
              <p:cNvPr id="40" name="TextBox 40"/>
              <p:cNvSpPr txBox="1"/>
              <p:nvPr/>
            </p:nvSpPr>
            <p:spPr>
              <a:xfrm>
                <a:off x="0" y="-28575"/>
                <a:ext cx="272607" cy="77195"/>
              </a:xfrm>
              <a:prstGeom prst="rect">
                <a:avLst/>
              </a:prstGeom>
            </p:spPr>
            <p:txBody>
              <a:bodyPr lIns="55013" tIns="55013" rIns="55013" bIns="55013" rtlCol="0" anchor="ctr"/>
              <a:lstStyle/>
              <a:p>
                <a:pPr algn="ctr">
                  <a:lnSpc>
                    <a:spcPts val="2034"/>
                  </a:lnSpc>
                </a:pPr>
                <a:endParaRPr/>
              </a:p>
            </p:txBody>
          </p:sp>
        </p:grpSp>
      </p:grpSp>
      <p:sp>
        <p:nvSpPr>
          <p:cNvPr id="41" name="Freeform 41"/>
          <p:cNvSpPr/>
          <p:nvPr/>
        </p:nvSpPr>
        <p:spPr>
          <a:xfrm>
            <a:off x="2073444" y="5213670"/>
            <a:ext cx="4099285" cy="3904569"/>
          </a:xfrm>
          <a:custGeom>
            <a:avLst/>
            <a:gdLst/>
            <a:ahLst/>
            <a:cxnLst/>
            <a:rect l="l" t="t" r="r" b="b"/>
            <a:pathLst>
              <a:path w="4099285" h="3904569">
                <a:moveTo>
                  <a:pt x="0" y="0"/>
                </a:moveTo>
                <a:lnTo>
                  <a:pt x="4099285" y="0"/>
                </a:lnTo>
                <a:lnTo>
                  <a:pt x="4099285" y="3904569"/>
                </a:lnTo>
                <a:lnTo>
                  <a:pt x="0" y="39045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2" name="Freeform 42"/>
          <p:cNvSpPr/>
          <p:nvPr/>
        </p:nvSpPr>
        <p:spPr>
          <a:xfrm>
            <a:off x="561721" y="5622988"/>
            <a:ext cx="2670894" cy="2544026"/>
          </a:xfrm>
          <a:custGeom>
            <a:avLst/>
            <a:gdLst/>
            <a:ahLst/>
            <a:cxnLst/>
            <a:rect l="l" t="t" r="r" b="b"/>
            <a:pathLst>
              <a:path w="2670894" h="2544026">
                <a:moveTo>
                  <a:pt x="0" y="0"/>
                </a:moveTo>
                <a:lnTo>
                  <a:pt x="2670894" y="0"/>
                </a:lnTo>
                <a:lnTo>
                  <a:pt x="2670894" y="2544026"/>
                </a:lnTo>
                <a:lnTo>
                  <a:pt x="0" y="2544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3" name="Freeform 43"/>
          <p:cNvSpPr/>
          <p:nvPr/>
        </p:nvSpPr>
        <p:spPr>
          <a:xfrm flipH="1">
            <a:off x="5187966" y="5660691"/>
            <a:ext cx="2674465" cy="2547428"/>
          </a:xfrm>
          <a:custGeom>
            <a:avLst/>
            <a:gdLst/>
            <a:ahLst/>
            <a:cxnLst/>
            <a:rect l="l" t="t" r="r" b="b"/>
            <a:pathLst>
              <a:path w="2674465" h="2547428">
                <a:moveTo>
                  <a:pt x="2674465" y="0"/>
                </a:moveTo>
                <a:lnTo>
                  <a:pt x="0" y="0"/>
                </a:lnTo>
                <a:lnTo>
                  <a:pt x="0" y="2547427"/>
                </a:lnTo>
                <a:lnTo>
                  <a:pt x="2674465" y="2547427"/>
                </a:lnTo>
                <a:lnTo>
                  <a:pt x="267446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4" name="TextBox 44"/>
          <p:cNvSpPr txBox="1"/>
          <p:nvPr/>
        </p:nvSpPr>
        <p:spPr>
          <a:xfrm>
            <a:off x="9682779" y="8505338"/>
            <a:ext cx="6841692" cy="518422"/>
          </a:xfrm>
          <a:prstGeom prst="rect">
            <a:avLst/>
          </a:prstGeom>
        </p:spPr>
        <p:txBody>
          <a:bodyPr lIns="0" tIns="0" rIns="0" bIns="0" rtlCol="0" anchor="t">
            <a:spAutoFit/>
          </a:bodyPr>
          <a:lstStyle/>
          <a:p>
            <a:pPr algn="ctr">
              <a:lnSpc>
                <a:spcPts val="4033"/>
              </a:lnSpc>
            </a:pPr>
            <a:r>
              <a:rPr lang="en-US" sz="3700" dirty="0">
                <a:solidFill>
                  <a:srgbClr val="4B777B"/>
                </a:solidFill>
                <a:latin typeface="One Little Font"/>
                <a:ea typeface="One Little Font"/>
                <a:cs typeface="One Little Font"/>
                <a:sym typeface="One Little Font"/>
              </a:rPr>
              <a:t>February 28th, 2025</a:t>
            </a:r>
          </a:p>
        </p:txBody>
      </p:sp>
      <p:sp>
        <p:nvSpPr>
          <p:cNvPr id="45" name="TextBox 45"/>
          <p:cNvSpPr txBox="1"/>
          <p:nvPr/>
        </p:nvSpPr>
        <p:spPr>
          <a:xfrm>
            <a:off x="9342599" y="6881066"/>
            <a:ext cx="7522052" cy="1182631"/>
          </a:xfrm>
          <a:prstGeom prst="rect">
            <a:avLst/>
          </a:prstGeom>
        </p:spPr>
        <p:txBody>
          <a:bodyPr lIns="0" tIns="0" rIns="0" bIns="0" rtlCol="0" anchor="t">
            <a:spAutoFit/>
          </a:bodyPr>
          <a:lstStyle/>
          <a:p>
            <a:pPr algn="ctr">
              <a:lnSpc>
                <a:spcPts val="4578"/>
              </a:lnSpc>
            </a:pPr>
            <a:r>
              <a:rPr lang="en-US" sz="4200" dirty="0">
                <a:solidFill>
                  <a:srgbClr val="DF5E69"/>
                </a:solidFill>
                <a:latin typeface="Lovelo"/>
                <a:ea typeface="Lovelo"/>
                <a:cs typeface="Lovelo"/>
                <a:sym typeface="Lovelo"/>
              </a:rPr>
              <a:t>Raising Awareness of </a:t>
            </a:r>
          </a:p>
          <a:p>
            <a:pPr algn="ctr">
              <a:lnSpc>
                <a:spcPts val="4578"/>
              </a:lnSpc>
            </a:pPr>
            <a:r>
              <a:rPr lang="en-US" sz="4200" dirty="0">
                <a:solidFill>
                  <a:srgbClr val="DF5E69"/>
                </a:solidFill>
                <a:latin typeface="Lovelo"/>
                <a:ea typeface="Lovelo"/>
                <a:cs typeface="Lovelo"/>
                <a:sym typeface="Lovelo"/>
              </a:rPr>
              <a:t>World Rare Disease Day</a:t>
            </a:r>
          </a:p>
        </p:txBody>
      </p:sp>
      <p:sp>
        <p:nvSpPr>
          <p:cNvPr id="46" name="TextBox 46"/>
          <p:cNvSpPr txBox="1"/>
          <p:nvPr/>
        </p:nvSpPr>
        <p:spPr>
          <a:xfrm>
            <a:off x="8922836" y="2795887"/>
            <a:ext cx="8361576" cy="2090438"/>
          </a:xfrm>
          <a:prstGeom prst="rect">
            <a:avLst/>
          </a:prstGeom>
        </p:spPr>
        <p:txBody>
          <a:bodyPr lIns="0" tIns="0" rIns="0" bIns="0" rtlCol="0" anchor="t">
            <a:spAutoFit/>
          </a:bodyPr>
          <a:lstStyle/>
          <a:p>
            <a:pPr algn="ctr">
              <a:lnSpc>
                <a:spcPts val="17078"/>
              </a:lnSpc>
            </a:pPr>
            <a:r>
              <a:rPr lang="en-US" sz="12199" dirty="0">
                <a:solidFill>
                  <a:srgbClr val="C02E39"/>
                </a:solidFill>
                <a:latin typeface="Lovelo"/>
                <a:ea typeface="Lovelo"/>
                <a:cs typeface="Lovelo"/>
                <a:sym typeface="Lovelo"/>
              </a:rPr>
              <a:t>Kids Care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80">
                                          <p:stCondLst>
                                            <p:cond delay="0"/>
                                          </p:stCondLst>
                                        </p:cTn>
                                        <p:tgtEl>
                                          <p:spTgt spid="44"/>
                                        </p:tgtEl>
                                      </p:cBhvr>
                                    </p:animEffect>
                                    <p:anim calcmode="lin" valueType="num">
                                      <p:cBhvr>
                                        <p:cTn id="19"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24" dur="26">
                                          <p:stCondLst>
                                            <p:cond delay="650"/>
                                          </p:stCondLst>
                                        </p:cTn>
                                        <p:tgtEl>
                                          <p:spTgt spid="44"/>
                                        </p:tgtEl>
                                      </p:cBhvr>
                                      <p:to x="100000" y="60000"/>
                                    </p:animScale>
                                    <p:animScale>
                                      <p:cBhvr>
                                        <p:cTn id="25" dur="166" decel="50000">
                                          <p:stCondLst>
                                            <p:cond delay="676"/>
                                          </p:stCondLst>
                                        </p:cTn>
                                        <p:tgtEl>
                                          <p:spTgt spid="44"/>
                                        </p:tgtEl>
                                      </p:cBhvr>
                                      <p:to x="100000" y="100000"/>
                                    </p:animScale>
                                    <p:animScale>
                                      <p:cBhvr>
                                        <p:cTn id="26" dur="26">
                                          <p:stCondLst>
                                            <p:cond delay="1312"/>
                                          </p:stCondLst>
                                        </p:cTn>
                                        <p:tgtEl>
                                          <p:spTgt spid="44"/>
                                        </p:tgtEl>
                                      </p:cBhvr>
                                      <p:to x="100000" y="80000"/>
                                    </p:animScale>
                                    <p:animScale>
                                      <p:cBhvr>
                                        <p:cTn id="27" dur="166" decel="50000">
                                          <p:stCondLst>
                                            <p:cond delay="1338"/>
                                          </p:stCondLst>
                                        </p:cTn>
                                        <p:tgtEl>
                                          <p:spTgt spid="44"/>
                                        </p:tgtEl>
                                      </p:cBhvr>
                                      <p:to x="100000" y="100000"/>
                                    </p:animScale>
                                    <p:animScale>
                                      <p:cBhvr>
                                        <p:cTn id="28" dur="26">
                                          <p:stCondLst>
                                            <p:cond delay="1642"/>
                                          </p:stCondLst>
                                        </p:cTn>
                                        <p:tgtEl>
                                          <p:spTgt spid="44"/>
                                        </p:tgtEl>
                                      </p:cBhvr>
                                      <p:to x="100000" y="90000"/>
                                    </p:animScale>
                                    <p:animScale>
                                      <p:cBhvr>
                                        <p:cTn id="29" dur="166" decel="50000">
                                          <p:stCondLst>
                                            <p:cond delay="1668"/>
                                          </p:stCondLst>
                                        </p:cTn>
                                        <p:tgtEl>
                                          <p:spTgt spid="44"/>
                                        </p:tgtEl>
                                      </p:cBhvr>
                                      <p:to x="100000" y="100000"/>
                                    </p:animScale>
                                    <p:animScale>
                                      <p:cBhvr>
                                        <p:cTn id="30" dur="26">
                                          <p:stCondLst>
                                            <p:cond delay="1808"/>
                                          </p:stCondLst>
                                        </p:cTn>
                                        <p:tgtEl>
                                          <p:spTgt spid="44"/>
                                        </p:tgtEl>
                                      </p:cBhvr>
                                      <p:to x="100000" y="95000"/>
                                    </p:animScale>
                                    <p:animScale>
                                      <p:cBhvr>
                                        <p:cTn id="31" dur="166" decel="50000">
                                          <p:stCondLst>
                                            <p:cond delay="1834"/>
                                          </p:stCondLst>
                                        </p:cTn>
                                        <p:tgtEl>
                                          <p:spTgt spid="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BDB"/>
        </a:solidFill>
        <a:effectLst/>
      </p:bgPr>
    </p:bg>
    <p:spTree>
      <p:nvGrpSpPr>
        <p:cNvPr id="1" name=""/>
        <p:cNvGrpSpPr/>
        <p:nvPr/>
      </p:nvGrpSpPr>
      <p:grpSpPr>
        <a:xfrm>
          <a:off x="0" y="0"/>
          <a:ext cx="0" cy="0"/>
          <a:chOff x="0" y="0"/>
          <a:chExt cx="0" cy="0"/>
        </a:xfrm>
      </p:grpSpPr>
      <p:sp>
        <p:nvSpPr>
          <p:cNvPr id="2" name="TextBox 2"/>
          <p:cNvSpPr txBox="1"/>
          <p:nvPr/>
        </p:nvSpPr>
        <p:spPr>
          <a:xfrm>
            <a:off x="9144000" y="4655807"/>
            <a:ext cx="8361576" cy="3926196"/>
          </a:xfrm>
          <a:prstGeom prst="rect">
            <a:avLst/>
          </a:prstGeom>
        </p:spPr>
        <p:txBody>
          <a:bodyPr lIns="0" tIns="0" rIns="0" bIns="0" rtlCol="0" anchor="t">
            <a:spAutoFit/>
          </a:bodyPr>
          <a:lstStyle/>
          <a:p>
            <a:pPr algn="ctr">
              <a:lnSpc>
                <a:spcPts val="10184"/>
              </a:lnSpc>
            </a:pPr>
            <a:r>
              <a:rPr lang="en-US" sz="10499" dirty="0">
                <a:solidFill>
                  <a:srgbClr val="C4343D"/>
                </a:solidFill>
                <a:latin typeface="One Little Font"/>
                <a:ea typeface="One Little Font"/>
                <a:cs typeface="One Little Font"/>
                <a:sym typeface="One Little Font"/>
              </a:rPr>
              <a:t>For being a kid who Cares about Rare!</a:t>
            </a:r>
          </a:p>
        </p:txBody>
      </p:sp>
      <p:grpSp>
        <p:nvGrpSpPr>
          <p:cNvPr id="3" name="Group 3"/>
          <p:cNvGrpSpPr/>
          <p:nvPr/>
        </p:nvGrpSpPr>
        <p:grpSpPr>
          <a:xfrm>
            <a:off x="266700" y="1429830"/>
            <a:ext cx="7896262" cy="7037409"/>
            <a:chOff x="0" y="0"/>
            <a:chExt cx="10528350" cy="9383212"/>
          </a:xfrm>
        </p:grpSpPr>
        <p:grpSp>
          <p:nvGrpSpPr>
            <p:cNvPr id="4" name="Group 4"/>
            <p:cNvGrpSpPr/>
            <p:nvPr/>
          </p:nvGrpSpPr>
          <p:grpSpPr>
            <a:xfrm rot="-46456">
              <a:off x="8502678" y="4873292"/>
              <a:ext cx="2023146" cy="387502"/>
              <a:chOff x="0" y="0"/>
              <a:chExt cx="253844" cy="48620"/>
            </a:xfrm>
          </p:grpSpPr>
          <p:sp>
            <p:nvSpPr>
              <p:cNvPr id="5" name="Freeform 5"/>
              <p:cNvSpPr/>
              <p:nvPr/>
            </p:nvSpPr>
            <p:spPr>
              <a:xfrm>
                <a:off x="0" y="0"/>
                <a:ext cx="253844" cy="48620"/>
              </a:xfrm>
              <a:custGeom>
                <a:avLst/>
                <a:gdLst/>
                <a:ahLst/>
                <a:cxnLst/>
                <a:rect l="l" t="t" r="r" b="b"/>
                <a:pathLst>
                  <a:path w="253844" h="48620">
                    <a:moveTo>
                      <a:pt x="24310" y="0"/>
                    </a:moveTo>
                    <a:lnTo>
                      <a:pt x="229534" y="0"/>
                    </a:lnTo>
                    <a:cubicBezTo>
                      <a:pt x="235981" y="0"/>
                      <a:pt x="242165" y="2561"/>
                      <a:pt x="246724" y="7120"/>
                    </a:cubicBezTo>
                    <a:cubicBezTo>
                      <a:pt x="251283" y="11679"/>
                      <a:pt x="253844" y="17863"/>
                      <a:pt x="253844" y="24310"/>
                    </a:cubicBezTo>
                    <a:lnTo>
                      <a:pt x="253844" y="24310"/>
                    </a:lnTo>
                    <a:cubicBezTo>
                      <a:pt x="253844" y="30757"/>
                      <a:pt x="251283" y="36941"/>
                      <a:pt x="246724" y="41500"/>
                    </a:cubicBezTo>
                    <a:cubicBezTo>
                      <a:pt x="242165" y="46059"/>
                      <a:pt x="235981" y="48620"/>
                      <a:pt x="229534"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sp>
          <p:sp>
            <p:nvSpPr>
              <p:cNvPr id="6" name="TextBox 6"/>
              <p:cNvSpPr txBox="1"/>
              <p:nvPr/>
            </p:nvSpPr>
            <p:spPr>
              <a:xfrm>
                <a:off x="0" y="-28575"/>
                <a:ext cx="253844" cy="77195"/>
              </a:xfrm>
              <a:prstGeom prst="rect">
                <a:avLst/>
              </a:prstGeom>
            </p:spPr>
            <p:txBody>
              <a:bodyPr lIns="55013" tIns="55013" rIns="55013" bIns="55013" rtlCol="0" anchor="ctr"/>
              <a:lstStyle/>
              <a:p>
                <a:pPr algn="ctr">
                  <a:lnSpc>
                    <a:spcPts val="2034"/>
                  </a:lnSpc>
                </a:pPr>
                <a:endParaRPr/>
              </a:p>
            </p:txBody>
          </p:sp>
        </p:grpSp>
        <p:grpSp>
          <p:nvGrpSpPr>
            <p:cNvPr id="7" name="Group 7"/>
            <p:cNvGrpSpPr/>
            <p:nvPr/>
          </p:nvGrpSpPr>
          <p:grpSpPr>
            <a:xfrm rot="1427870">
              <a:off x="2222636" y="2487994"/>
              <a:ext cx="5948036" cy="594803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B057"/>
              </a:solidFill>
            </p:spPr>
          </p:sp>
          <p:sp>
            <p:nvSpPr>
              <p:cNvPr id="9" name="TextBox 9"/>
              <p:cNvSpPr txBox="1"/>
              <p:nvPr/>
            </p:nvSpPr>
            <p:spPr>
              <a:xfrm>
                <a:off x="76200" y="47625"/>
                <a:ext cx="660400" cy="688975"/>
              </a:xfrm>
              <a:prstGeom prst="rect">
                <a:avLst/>
              </a:prstGeom>
            </p:spPr>
            <p:txBody>
              <a:bodyPr lIns="43844" tIns="43844" rIns="43844" bIns="43844" rtlCol="0" anchor="ctr"/>
              <a:lstStyle/>
              <a:p>
                <a:pPr algn="ctr">
                  <a:lnSpc>
                    <a:spcPts val="2296"/>
                  </a:lnSpc>
                </a:pPr>
                <a:endParaRPr/>
              </a:p>
            </p:txBody>
          </p:sp>
        </p:grpSp>
        <p:sp>
          <p:nvSpPr>
            <p:cNvPr id="10" name="Freeform 10"/>
            <p:cNvSpPr/>
            <p:nvPr/>
          </p:nvSpPr>
          <p:spPr>
            <a:xfrm rot="-46456">
              <a:off x="4193472" y="3522883"/>
              <a:ext cx="2027414" cy="1540835"/>
            </a:xfrm>
            <a:custGeom>
              <a:avLst/>
              <a:gdLst/>
              <a:ahLst/>
              <a:cxnLst/>
              <a:rect l="l" t="t" r="r" b="b"/>
              <a:pathLst>
                <a:path w="2027414" h="1540835">
                  <a:moveTo>
                    <a:pt x="0" y="0"/>
                  </a:moveTo>
                  <a:lnTo>
                    <a:pt x="2027415" y="0"/>
                  </a:lnTo>
                  <a:lnTo>
                    <a:pt x="2027415" y="1540835"/>
                  </a:lnTo>
                  <a:lnTo>
                    <a:pt x="0" y="15408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1" name="Group 11"/>
            <p:cNvGrpSpPr/>
            <p:nvPr/>
          </p:nvGrpSpPr>
          <p:grpSpPr>
            <a:xfrm rot="2011894">
              <a:off x="603388" y="2534520"/>
              <a:ext cx="2171291" cy="387502"/>
              <a:chOff x="0" y="0"/>
              <a:chExt cx="272432" cy="48620"/>
            </a:xfrm>
          </p:grpSpPr>
          <p:sp>
            <p:nvSpPr>
              <p:cNvPr id="12" name="Freeform 12"/>
              <p:cNvSpPr/>
              <p:nvPr/>
            </p:nvSpPr>
            <p:spPr>
              <a:xfrm>
                <a:off x="0" y="0"/>
                <a:ext cx="272432" cy="48620"/>
              </a:xfrm>
              <a:custGeom>
                <a:avLst/>
                <a:gdLst/>
                <a:ahLst/>
                <a:cxnLst/>
                <a:rect l="l" t="t" r="r" b="b"/>
                <a:pathLst>
                  <a:path w="272432" h="48620">
                    <a:moveTo>
                      <a:pt x="24310" y="0"/>
                    </a:moveTo>
                    <a:lnTo>
                      <a:pt x="248122" y="0"/>
                    </a:lnTo>
                    <a:cubicBezTo>
                      <a:pt x="254569" y="0"/>
                      <a:pt x="260752" y="2561"/>
                      <a:pt x="265311" y="7120"/>
                    </a:cubicBezTo>
                    <a:cubicBezTo>
                      <a:pt x="269870" y="11679"/>
                      <a:pt x="272432" y="17863"/>
                      <a:pt x="272432" y="24310"/>
                    </a:cubicBezTo>
                    <a:lnTo>
                      <a:pt x="272432" y="24310"/>
                    </a:lnTo>
                    <a:cubicBezTo>
                      <a:pt x="272432" y="30757"/>
                      <a:pt x="269870" y="36941"/>
                      <a:pt x="265311" y="41500"/>
                    </a:cubicBezTo>
                    <a:cubicBezTo>
                      <a:pt x="260752" y="46059"/>
                      <a:pt x="254569" y="48620"/>
                      <a:pt x="248122"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ED8B2B"/>
              </a:solidFill>
            </p:spPr>
          </p:sp>
          <p:sp>
            <p:nvSpPr>
              <p:cNvPr id="13" name="TextBox 13"/>
              <p:cNvSpPr txBox="1"/>
              <p:nvPr/>
            </p:nvSpPr>
            <p:spPr>
              <a:xfrm>
                <a:off x="0" y="-28575"/>
                <a:ext cx="272432" cy="77195"/>
              </a:xfrm>
              <a:prstGeom prst="rect">
                <a:avLst/>
              </a:prstGeom>
            </p:spPr>
            <p:txBody>
              <a:bodyPr lIns="55013" tIns="55013" rIns="55013" bIns="55013" rtlCol="0" anchor="ctr"/>
              <a:lstStyle/>
              <a:p>
                <a:pPr algn="ctr">
                  <a:lnSpc>
                    <a:spcPts val="2034"/>
                  </a:lnSpc>
                </a:pPr>
                <a:endParaRPr/>
              </a:p>
            </p:txBody>
          </p:sp>
        </p:grpSp>
        <p:grpSp>
          <p:nvGrpSpPr>
            <p:cNvPr id="14" name="Group 14"/>
            <p:cNvGrpSpPr/>
            <p:nvPr/>
          </p:nvGrpSpPr>
          <p:grpSpPr>
            <a:xfrm rot="3174947">
              <a:off x="1372310" y="1572608"/>
              <a:ext cx="2367012" cy="430286"/>
              <a:chOff x="0" y="0"/>
              <a:chExt cx="296989" cy="53988"/>
            </a:xfrm>
          </p:grpSpPr>
          <p:sp>
            <p:nvSpPr>
              <p:cNvPr id="15" name="Freeform 15"/>
              <p:cNvSpPr/>
              <p:nvPr/>
            </p:nvSpPr>
            <p:spPr>
              <a:xfrm>
                <a:off x="0" y="0"/>
                <a:ext cx="296989" cy="53988"/>
              </a:xfrm>
              <a:custGeom>
                <a:avLst/>
                <a:gdLst/>
                <a:ahLst/>
                <a:cxnLst/>
                <a:rect l="l" t="t" r="r" b="b"/>
                <a:pathLst>
                  <a:path w="296989" h="53988">
                    <a:moveTo>
                      <a:pt x="26994" y="0"/>
                    </a:moveTo>
                    <a:lnTo>
                      <a:pt x="269995" y="0"/>
                    </a:lnTo>
                    <a:cubicBezTo>
                      <a:pt x="277154" y="0"/>
                      <a:pt x="284020" y="2844"/>
                      <a:pt x="289082" y="7906"/>
                    </a:cubicBezTo>
                    <a:cubicBezTo>
                      <a:pt x="294145" y="12969"/>
                      <a:pt x="296989" y="19835"/>
                      <a:pt x="296989" y="26994"/>
                    </a:cubicBezTo>
                    <a:lnTo>
                      <a:pt x="296989" y="26994"/>
                    </a:lnTo>
                    <a:cubicBezTo>
                      <a:pt x="296989" y="34153"/>
                      <a:pt x="294145" y="41019"/>
                      <a:pt x="289082" y="46082"/>
                    </a:cubicBezTo>
                    <a:cubicBezTo>
                      <a:pt x="284020" y="51144"/>
                      <a:pt x="277154" y="53988"/>
                      <a:pt x="269995" y="53988"/>
                    </a:cubicBezTo>
                    <a:lnTo>
                      <a:pt x="26994" y="53988"/>
                    </a:lnTo>
                    <a:cubicBezTo>
                      <a:pt x="19835" y="53988"/>
                      <a:pt x="12969" y="51144"/>
                      <a:pt x="7906" y="46082"/>
                    </a:cubicBezTo>
                    <a:cubicBezTo>
                      <a:pt x="2844" y="41019"/>
                      <a:pt x="0" y="34153"/>
                      <a:pt x="0" y="26994"/>
                    </a:cubicBezTo>
                    <a:lnTo>
                      <a:pt x="0" y="26994"/>
                    </a:lnTo>
                    <a:cubicBezTo>
                      <a:pt x="0" y="19835"/>
                      <a:pt x="2844" y="12969"/>
                      <a:pt x="7906" y="7906"/>
                    </a:cubicBezTo>
                    <a:cubicBezTo>
                      <a:pt x="12969" y="2844"/>
                      <a:pt x="19835" y="0"/>
                      <a:pt x="26994" y="0"/>
                    </a:cubicBezTo>
                    <a:close/>
                  </a:path>
                </a:pathLst>
              </a:custGeom>
              <a:solidFill>
                <a:srgbClr val="7BADB2"/>
              </a:solidFill>
            </p:spPr>
          </p:sp>
          <p:sp>
            <p:nvSpPr>
              <p:cNvPr id="16" name="TextBox 16"/>
              <p:cNvSpPr txBox="1"/>
              <p:nvPr/>
            </p:nvSpPr>
            <p:spPr>
              <a:xfrm>
                <a:off x="0" y="-28575"/>
                <a:ext cx="296989" cy="82563"/>
              </a:xfrm>
              <a:prstGeom prst="rect">
                <a:avLst/>
              </a:prstGeom>
            </p:spPr>
            <p:txBody>
              <a:bodyPr lIns="55013" tIns="55013" rIns="55013" bIns="55013" rtlCol="0" anchor="ctr"/>
              <a:lstStyle/>
              <a:p>
                <a:pPr algn="ctr">
                  <a:lnSpc>
                    <a:spcPts val="2034"/>
                  </a:lnSpc>
                </a:pPr>
                <a:endParaRPr/>
              </a:p>
            </p:txBody>
          </p:sp>
        </p:grpSp>
        <p:grpSp>
          <p:nvGrpSpPr>
            <p:cNvPr id="17" name="Group 17"/>
            <p:cNvGrpSpPr/>
            <p:nvPr/>
          </p:nvGrpSpPr>
          <p:grpSpPr>
            <a:xfrm rot="-46456">
              <a:off x="2531" y="4801112"/>
              <a:ext cx="1907444" cy="387502"/>
              <a:chOff x="0" y="0"/>
              <a:chExt cx="239327" cy="48620"/>
            </a:xfrm>
          </p:grpSpPr>
          <p:sp>
            <p:nvSpPr>
              <p:cNvPr id="18" name="Freeform 18"/>
              <p:cNvSpPr/>
              <p:nvPr/>
            </p:nvSpPr>
            <p:spPr>
              <a:xfrm>
                <a:off x="0" y="0"/>
                <a:ext cx="239327" cy="48620"/>
              </a:xfrm>
              <a:custGeom>
                <a:avLst/>
                <a:gdLst/>
                <a:ahLst/>
                <a:cxnLst/>
                <a:rect l="l" t="t" r="r" b="b"/>
                <a:pathLst>
                  <a:path w="239327" h="48620">
                    <a:moveTo>
                      <a:pt x="24310" y="0"/>
                    </a:moveTo>
                    <a:lnTo>
                      <a:pt x="215017" y="0"/>
                    </a:lnTo>
                    <a:cubicBezTo>
                      <a:pt x="221464" y="0"/>
                      <a:pt x="227647" y="2561"/>
                      <a:pt x="232206" y="7120"/>
                    </a:cubicBezTo>
                    <a:cubicBezTo>
                      <a:pt x="236765" y="11679"/>
                      <a:pt x="239327" y="17863"/>
                      <a:pt x="239327" y="24310"/>
                    </a:cubicBezTo>
                    <a:lnTo>
                      <a:pt x="239327" y="24310"/>
                    </a:lnTo>
                    <a:cubicBezTo>
                      <a:pt x="239327" y="30757"/>
                      <a:pt x="236765" y="36941"/>
                      <a:pt x="232206" y="41500"/>
                    </a:cubicBezTo>
                    <a:cubicBezTo>
                      <a:pt x="227647" y="46059"/>
                      <a:pt x="221464" y="48620"/>
                      <a:pt x="21501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sp>
          <p:sp>
            <p:nvSpPr>
              <p:cNvPr id="19" name="TextBox 19"/>
              <p:cNvSpPr txBox="1"/>
              <p:nvPr/>
            </p:nvSpPr>
            <p:spPr>
              <a:xfrm>
                <a:off x="0" y="-28575"/>
                <a:ext cx="239327" cy="77195"/>
              </a:xfrm>
              <a:prstGeom prst="rect">
                <a:avLst/>
              </a:prstGeom>
            </p:spPr>
            <p:txBody>
              <a:bodyPr lIns="55013" tIns="55013" rIns="55013" bIns="55013" rtlCol="0" anchor="ctr"/>
              <a:lstStyle/>
              <a:p>
                <a:pPr algn="ctr">
                  <a:lnSpc>
                    <a:spcPts val="2034"/>
                  </a:lnSpc>
                </a:pPr>
                <a:endParaRPr/>
              </a:p>
            </p:txBody>
          </p:sp>
        </p:grpSp>
        <p:grpSp>
          <p:nvGrpSpPr>
            <p:cNvPr id="20" name="Group 20"/>
            <p:cNvGrpSpPr/>
            <p:nvPr/>
          </p:nvGrpSpPr>
          <p:grpSpPr>
            <a:xfrm rot="4289385">
              <a:off x="2627176" y="1024858"/>
              <a:ext cx="2299791" cy="387502"/>
              <a:chOff x="0" y="0"/>
              <a:chExt cx="288554" cy="48620"/>
            </a:xfrm>
          </p:grpSpPr>
          <p:sp>
            <p:nvSpPr>
              <p:cNvPr id="21" name="Freeform 21"/>
              <p:cNvSpPr/>
              <p:nvPr/>
            </p:nvSpPr>
            <p:spPr>
              <a:xfrm>
                <a:off x="0" y="0"/>
                <a:ext cx="288554" cy="48620"/>
              </a:xfrm>
              <a:custGeom>
                <a:avLst/>
                <a:gdLst/>
                <a:ahLst/>
                <a:cxnLst/>
                <a:rect l="l" t="t" r="r" b="b"/>
                <a:pathLst>
                  <a:path w="288554" h="48620">
                    <a:moveTo>
                      <a:pt x="24310" y="0"/>
                    </a:moveTo>
                    <a:lnTo>
                      <a:pt x="264245" y="0"/>
                    </a:lnTo>
                    <a:cubicBezTo>
                      <a:pt x="270692" y="0"/>
                      <a:pt x="276875" y="2561"/>
                      <a:pt x="281434" y="7120"/>
                    </a:cubicBezTo>
                    <a:cubicBezTo>
                      <a:pt x="285993" y="11679"/>
                      <a:pt x="288554" y="17863"/>
                      <a:pt x="288554" y="24310"/>
                    </a:cubicBezTo>
                    <a:lnTo>
                      <a:pt x="288554" y="24310"/>
                    </a:lnTo>
                    <a:cubicBezTo>
                      <a:pt x="288554" y="30757"/>
                      <a:pt x="285993" y="36941"/>
                      <a:pt x="281434" y="41500"/>
                    </a:cubicBezTo>
                    <a:cubicBezTo>
                      <a:pt x="276875" y="46059"/>
                      <a:pt x="270692" y="48620"/>
                      <a:pt x="264245"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8C578"/>
              </a:solidFill>
            </p:spPr>
          </p:sp>
          <p:sp>
            <p:nvSpPr>
              <p:cNvPr id="22" name="TextBox 22"/>
              <p:cNvSpPr txBox="1"/>
              <p:nvPr/>
            </p:nvSpPr>
            <p:spPr>
              <a:xfrm>
                <a:off x="0" y="-28575"/>
                <a:ext cx="288554" cy="77195"/>
              </a:xfrm>
              <a:prstGeom prst="rect">
                <a:avLst/>
              </a:prstGeom>
            </p:spPr>
            <p:txBody>
              <a:bodyPr lIns="55013" tIns="55013" rIns="55013" bIns="55013" rtlCol="0" anchor="ctr"/>
              <a:lstStyle/>
              <a:p>
                <a:pPr algn="ctr">
                  <a:lnSpc>
                    <a:spcPts val="2034"/>
                  </a:lnSpc>
                </a:pPr>
                <a:endParaRPr/>
              </a:p>
            </p:txBody>
          </p:sp>
        </p:grpSp>
        <p:grpSp>
          <p:nvGrpSpPr>
            <p:cNvPr id="23" name="Group 23"/>
            <p:cNvGrpSpPr/>
            <p:nvPr/>
          </p:nvGrpSpPr>
          <p:grpSpPr>
            <a:xfrm rot="5353543">
              <a:off x="4014229" y="870222"/>
              <a:ext cx="2122903" cy="387502"/>
              <a:chOff x="0" y="0"/>
              <a:chExt cx="266360" cy="48620"/>
            </a:xfrm>
          </p:grpSpPr>
          <p:sp>
            <p:nvSpPr>
              <p:cNvPr id="24" name="Freeform 24"/>
              <p:cNvSpPr/>
              <p:nvPr/>
            </p:nvSpPr>
            <p:spPr>
              <a:xfrm>
                <a:off x="0" y="0"/>
                <a:ext cx="266360" cy="48620"/>
              </a:xfrm>
              <a:custGeom>
                <a:avLst/>
                <a:gdLst/>
                <a:ahLst/>
                <a:cxnLst/>
                <a:rect l="l" t="t" r="r" b="b"/>
                <a:pathLst>
                  <a:path w="266360" h="48620">
                    <a:moveTo>
                      <a:pt x="24310" y="0"/>
                    </a:moveTo>
                    <a:lnTo>
                      <a:pt x="242050" y="0"/>
                    </a:lnTo>
                    <a:cubicBezTo>
                      <a:pt x="248498" y="0"/>
                      <a:pt x="254681" y="2561"/>
                      <a:pt x="259240" y="7120"/>
                    </a:cubicBezTo>
                    <a:cubicBezTo>
                      <a:pt x="263799" y="11679"/>
                      <a:pt x="266360" y="17863"/>
                      <a:pt x="266360" y="24310"/>
                    </a:cubicBezTo>
                    <a:lnTo>
                      <a:pt x="266360" y="24310"/>
                    </a:lnTo>
                    <a:cubicBezTo>
                      <a:pt x="266360" y="30757"/>
                      <a:pt x="263799" y="36941"/>
                      <a:pt x="259240" y="41500"/>
                    </a:cubicBezTo>
                    <a:cubicBezTo>
                      <a:pt x="254681" y="46059"/>
                      <a:pt x="248498" y="48620"/>
                      <a:pt x="242050"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sp>
          <p:sp>
            <p:nvSpPr>
              <p:cNvPr id="25" name="TextBox 25"/>
              <p:cNvSpPr txBox="1"/>
              <p:nvPr/>
            </p:nvSpPr>
            <p:spPr>
              <a:xfrm>
                <a:off x="0" y="-28575"/>
                <a:ext cx="266360" cy="77195"/>
              </a:xfrm>
              <a:prstGeom prst="rect">
                <a:avLst/>
              </a:prstGeom>
            </p:spPr>
            <p:txBody>
              <a:bodyPr lIns="55013" tIns="55013" rIns="55013" bIns="55013" rtlCol="0" anchor="ctr"/>
              <a:lstStyle/>
              <a:p>
                <a:pPr algn="ctr">
                  <a:lnSpc>
                    <a:spcPts val="2034"/>
                  </a:lnSpc>
                </a:pPr>
                <a:endParaRPr/>
              </a:p>
            </p:txBody>
          </p:sp>
        </p:grpSp>
        <p:grpSp>
          <p:nvGrpSpPr>
            <p:cNvPr id="26" name="Group 26"/>
            <p:cNvGrpSpPr/>
            <p:nvPr/>
          </p:nvGrpSpPr>
          <p:grpSpPr>
            <a:xfrm rot="-2422849">
              <a:off x="7611549" y="2466654"/>
              <a:ext cx="2198668" cy="387502"/>
              <a:chOff x="0" y="0"/>
              <a:chExt cx="275866" cy="48620"/>
            </a:xfrm>
          </p:grpSpPr>
          <p:sp>
            <p:nvSpPr>
              <p:cNvPr id="27" name="Freeform 27"/>
              <p:cNvSpPr/>
              <p:nvPr/>
            </p:nvSpPr>
            <p:spPr>
              <a:xfrm>
                <a:off x="0" y="0"/>
                <a:ext cx="275866" cy="48620"/>
              </a:xfrm>
              <a:custGeom>
                <a:avLst/>
                <a:gdLst/>
                <a:ahLst/>
                <a:cxnLst/>
                <a:rect l="l" t="t" r="r" b="b"/>
                <a:pathLst>
                  <a:path w="275866" h="48620">
                    <a:moveTo>
                      <a:pt x="24310" y="0"/>
                    </a:moveTo>
                    <a:lnTo>
                      <a:pt x="251557" y="0"/>
                    </a:lnTo>
                    <a:cubicBezTo>
                      <a:pt x="258004" y="0"/>
                      <a:pt x="264187" y="2561"/>
                      <a:pt x="268746" y="7120"/>
                    </a:cubicBezTo>
                    <a:cubicBezTo>
                      <a:pt x="273305" y="11679"/>
                      <a:pt x="275866" y="17863"/>
                      <a:pt x="275866" y="24310"/>
                    </a:cubicBezTo>
                    <a:lnTo>
                      <a:pt x="275866" y="24310"/>
                    </a:lnTo>
                    <a:cubicBezTo>
                      <a:pt x="275866" y="30757"/>
                      <a:pt x="273305" y="36941"/>
                      <a:pt x="268746" y="41500"/>
                    </a:cubicBezTo>
                    <a:cubicBezTo>
                      <a:pt x="264187" y="46059"/>
                      <a:pt x="258004" y="48620"/>
                      <a:pt x="25155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ED8B2B"/>
              </a:solidFill>
            </p:spPr>
          </p:sp>
          <p:sp>
            <p:nvSpPr>
              <p:cNvPr id="28" name="TextBox 28"/>
              <p:cNvSpPr txBox="1"/>
              <p:nvPr/>
            </p:nvSpPr>
            <p:spPr>
              <a:xfrm>
                <a:off x="0" y="-28575"/>
                <a:ext cx="275866" cy="77195"/>
              </a:xfrm>
              <a:prstGeom prst="rect">
                <a:avLst/>
              </a:prstGeom>
            </p:spPr>
            <p:txBody>
              <a:bodyPr lIns="55013" tIns="55013" rIns="55013" bIns="55013" rtlCol="0" anchor="ctr"/>
              <a:lstStyle/>
              <a:p>
                <a:pPr algn="ctr">
                  <a:lnSpc>
                    <a:spcPts val="2034"/>
                  </a:lnSpc>
                </a:pPr>
                <a:endParaRPr/>
              </a:p>
            </p:txBody>
          </p:sp>
        </p:grpSp>
        <p:grpSp>
          <p:nvGrpSpPr>
            <p:cNvPr id="29" name="Group 29"/>
            <p:cNvGrpSpPr/>
            <p:nvPr/>
          </p:nvGrpSpPr>
          <p:grpSpPr>
            <a:xfrm rot="-3492020">
              <a:off x="6560047" y="1568427"/>
              <a:ext cx="2216464" cy="387502"/>
              <a:chOff x="0" y="0"/>
              <a:chExt cx="278099" cy="48620"/>
            </a:xfrm>
          </p:grpSpPr>
          <p:sp>
            <p:nvSpPr>
              <p:cNvPr id="30" name="Freeform 30"/>
              <p:cNvSpPr/>
              <p:nvPr/>
            </p:nvSpPr>
            <p:spPr>
              <a:xfrm>
                <a:off x="0" y="0"/>
                <a:ext cx="278099" cy="48620"/>
              </a:xfrm>
              <a:custGeom>
                <a:avLst/>
                <a:gdLst/>
                <a:ahLst/>
                <a:cxnLst/>
                <a:rect l="l" t="t" r="r" b="b"/>
                <a:pathLst>
                  <a:path w="278099" h="48620">
                    <a:moveTo>
                      <a:pt x="24310" y="0"/>
                    </a:moveTo>
                    <a:lnTo>
                      <a:pt x="253789" y="0"/>
                    </a:lnTo>
                    <a:cubicBezTo>
                      <a:pt x="260237" y="0"/>
                      <a:pt x="266420" y="2561"/>
                      <a:pt x="270979" y="7120"/>
                    </a:cubicBezTo>
                    <a:cubicBezTo>
                      <a:pt x="275538" y="11679"/>
                      <a:pt x="278099" y="17863"/>
                      <a:pt x="278099" y="24310"/>
                    </a:cubicBezTo>
                    <a:lnTo>
                      <a:pt x="278099" y="24310"/>
                    </a:lnTo>
                    <a:cubicBezTo>
                      <a:pt x="278099" y="30757"/>
                      <a:pt x="275538" y="36941"/>
                      <a:pt x="270979" y="41500"/>
                    </a:cubicBezTo>
                    <a:cubicBezTo>
                      <a:pt x="266420" y="46059"/>
                      <a:pt x="260237" y="48620"/>
                      <a:pt x="253789"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7BADB2"/>
              </a:solidFill>
            </p:spPr>
          </p:sp>
          <p:sp>
            <p:nvSpPr>
              <p:cNvPr id="31" name="TextBox 31"/>
              <p:cNvSpPr txBox="1"/>
              <p:nvPr/>
            </p:nvSpPr>
            <p:spPr>
              <a:xfrm>
                <a:off x="0" y="-28575"/>
                <a:ext cx="278099" cy="77195"/>
              </a:xfrm>
              <a:prstGeom prst="rect">
                <a:avLst/>
              </a:prstGeom>
            </p:spPr>
            <p:txBody>
              <a:bodyPr lIns="55013" tIns="55013" rIns="55013" bIns="55013" rtlCol="0" anchor="ctr"/>
              <a:lstStyle/>
              <a:p>
                <a:pPr algn="ctr">
                  <a:lnSpc>
                    <a:spcPts val="2034"/>
                  </a:lnSpc>
                </a:pPr>
                <a:endParaRPr/>
              </a:p>
            </p:txBody>
          </p:sp>
        </p:grpSp>
        <p:grpSp>
          <p:nvGrpSpPr>
            <p:cNvPr id="32" name="Group 32"/>
            <p:cNvGrpSpPr/>
            <p:nvPr/>
          </p:nvGrpSpPr>
          <p:grpSpPr>
            <a:xfrm rot="-4364332">
              <a:off x="5264581" y="1013014"/>
              <a:ext cx="2267281" cy="387502"/>
              <a:chOff x="0" y="0"/>
              <a:chExt cx="284475" cy="48620"/>
            </a:xfrm>
          </p:grpSpPr>
          <p:sp>
            <p:nvSpPr>
              <p:cNvPr id="33" name="Freeform 33"/>
              <p:cNvSpPr/>
              <p:nvPr/>
            </p:nvSpPr>
            <p:spPr>
              <a:xfrm>
                <a:off x="0" y="0"/>
                <a:ext cx="284475" cy="48620"/>
              </a:xfrm>
              <a:custGeom>
                <a:avLst/>
                <a:gdLst/>
                <a:ahLst/>
                <a:cxnLst/>
                <a:rect l="l" t="t" r="r" b="b"/>
                <a:pathLst>
                  <a:path w="284475" h="48620">
                    <a:moveTo>
                      <a:pt x="24310" y="0"/>
                    </a:moveTo>
                    <a:lnTo>
                      <a:pt x="260165" y="0"/>
                    </a:lnTo>
                    <a:cubicBezTo>
                      <a:pt x="266613" y="0"/>
                      <a:pt x="272796" y="2561"/>
                      <a:pt x="277355" y="7120"/>
                    </a:cubicBezTo>
                    <a:cubicBezTo>
                      <a:pt x="281914" y="11679"/>
                      <a:pt x="284475" y="17863"/>
                      <a:pt x="284475" y="24310"/>
                    </a:cubicBezTo>
                    <a:lnTo>
                      <a:pt x="284475" y="24310"/>
                    </a:lnTo>
                    <a:cubicBezTo>
                      <a:pt x="284475" y="30757"/>
                      <a:pt x="281914" y="36941"/>
                      <a:pt x="277355" y="41500"/>
                    </a:cubicBezTo>
                    <a:cubicBezTo>
                      <a:pt x="272796" y="46059"/>
                      <a:pt x="266613" y="48620"/>
                      <a:pt x="260165"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8C578"/>
              </a:solidFill>
            </p:spPr>
          </p:sp>
          <p:sp>
            <p:nvSpPr>
              <p:cNvPr id="34" name="TextBox 34"/>
              <p:cNvSpPr txBox="1"/>
              <p:nvPr/>
            </p:nvSpPr>
            <p:spPr>
              <a:xfrm>
                <a:off x="0" y="-28575"/>
                <a:ext cx="284475" cy="77195"/>
              </a:xfrm>
              <a:prstGeom prst="rect">
                <a:avLst/>
              </a:prstGeom>
            </p:spPr>
            <p:txBody>
              <a:bodyPr lIns="55013" tIns="55013" rIns="55013" bIns="55013" rtlCol="0" anchor="ctr"/>
              <a:lstStyle/>
              <a:p>
                <a:pPr algn="ctr">
                  <a:lnSpc>
                    <a:spcPts val="2034"/>
                  </a:lnSpc>
                </a:pPr>
                <a:endParaRPr/>
              </a:p>
            </p:txBody>
          </p:sp>
        </p:grpSp>
        <p:grpSp>
          <p:nvGrpSpPr>
            <p:cNvPr id="35" name="Group 35"/>
            <p:cNvGrpSpPr/>
            <p:nvPr/>
          </p:nvGrpSpPr>
          <p:grpSpPr>
            <a:xfrm rot="1281784">
              <a:off x="145057" y="3549452"/>
              <a:ext cx="1951590" cy="387502"/>
              <a:chOff x="0" y="0"/>
              <a:chExt cx="244866" cy="48620"/>
            </a:xfrm>
          </p:grpSpPr>
          <p:sp>
            <p:nvSpPr>
              <p:cNvPr id="36" name="Freeform 36"/>
              <p:cNvSpPr/>
              <p:nvPr/>
            </p:nvSpPr>
            <p:spPr>
              <a:xfrm>
                <a:off x="0" y="0"/>
                <a:ext cx="244866" cy="48620"/>
              </a:xfrm>
              <a:custGeom>
                <a:avLst/>
                <a:gdLst/>
                <a:ahLst/>
                <a:cxnLst/>
                <a:rect l="l" t="t" r="r" b="b"/>
                <a:pathLst>
                  <a:path w="244866" h="48620">
                    <a:moveTo>
                      <a:pt x="24310" y="0"/>
                    </a:moveTo>
                    <a:lnTo>
                      <a:pt x="220556" y="0"/>
                    </a:lnTo>
                    <a:cubicBezTo>
                      <a:pt x="227003" y="0"/>
                      <a:pt x="233186" y="2561"/>
                      <a:pt x="237745" y="7120"/>
                    </a:cubicBezTo>
                    <a:cubicBezTo>
                      <a:pt x="242304" y="11679"/>
                      <a:pt x="244866" y="17863"/>
                      <a:pt x="244866" y="24310"/>
                    </a:cubicBezTo>
                    <a:lnTo>
                      <a:pt x="244866" y="24310"/>
                    </a:lnTo>
                    <a:cubicBezTo>
                      <a:pt x="244866" y="30757"/>
                      <a:pt x="242304" y="36941"/>
                      <a:pt x="237745" y="41500"/>
                    </a:cubicBezTo>
                    <a:cubicBezTo>
                      <a:pt x="233186" y="46059"/>
                      <a:pt x="227003" y="48620"/>
                      <a:pt x="220556"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FA087"/>
              </a:solidFill>
            </p:spPr>
          </p:sp>
          <p:sp>
            <p:nvSpPr>
              <p:cNvPr id="37" name="TextBox 37"/>
              <p:cNvSpPr txBox="1"/>
              <p:nvPr/>
            </p:nvSpPr>
            <p:spPr>
              <a:xfrm>
                <a:off x="0" y="-28575"/>
                <a:ext cx="244866" cy="77195"/>
              </a:xfrm>
              <a:prstGeom prst="rect">
                <a:avLst/>
              </a:prstGeom>
            </p:spPr>
            <p:txBody>
              <a:bodyPr lIns="55013" tIns="55013" rIns="55013" bIns="55013" rtlCol="0" anchor="ctr"/>
              <a:lstStyle/>
              <a:p>
                <a:pPr algn="ctr">
                  <a:lnSpc>
                    <a:spcPts val="2034"/>
                  </a:lnSpc>
                </a:pPr>
                <a:endParaRPr/>
              </a:p>
            </p:txBody>
          </p:sp>
        </p:grpSp>
        <p:grpSp>
          <p:nvGrpSpPr>
            <p:cNvPr id="38" name="Group 38"/>
            <p:cNvGrpSpPr/>
            <p:nvPr/>
          </p:nvGrpSpPr>
          <p:grpSpPr>
            <a:xfrm rot="-1359837">
              <a:off x="8247096" y="3540654"/>
              <a:ext cx="2172688" cy="387502"/>
              <a:chOff x="0" y="0"/>
              <a:chExt cx="272607" cy="48620"/>
            </a:xfrm>
          </p:grpSpPr>
          <p:sp>
            <p:nvSpPr>
              <p:cNvPr id="39" name="Freeform 39"/>
              <p:cNvSpPr/>
              <p:nvPr/>
            </p:nvSpPr>
            <p:spPr>
              <a:xfrm>
                <a:off x="0" y="0"/>
                <a:ext cx="272607" cy="48620"/>
              </a:xfrm>
              <a:custGeom>
                <a:avLst/>
                <a:gdLst/>
                <a:ahLst/>
                <a:cxnLst/>
                <a:rect l="l" t="t" r="r" b="b"/>
                <a:pathLst>
                  <a:path w="272607" h="48620">
                    <a:moveTo>
                      <a:pt x="24310" y="0"/>
                    </a:moveTo>
                    <a:lnTo>
                      <a:pt x="248297" y="0"/>
                    </a:lnTo>
                    <a:cubicBezTo>
                      <a:pt x="254744" y="0"/>
                      <a:pt x="260928" y="2561"/>
                      <a:pt x="265487" y="7120"/>
                    </a:cubicBezTo>
                    <a:cubicBezTo>
                      <a:pt x="270046" y="11679"/>
                      <a:pt x="272607" y="17863"/>
                      <a:pt x="272607" y="24310"/>
                    </a:cubicBezTo>
                    <a:lnTo>
                      <a:pt x="272607" y="24310"/>
                    </a:lnTo>
                    <a:cubicBezTo>
                      <a:pt x="272607" y="30757"/>
                      <a:pt x="270046" y="36941"/>
                      <a:pt x="265487" y="41500"/>
                    </a:cubicBezTo>
                    <a:cubicBezTo>
                      <a:pt x="260928" y="46059"/>
                      <a:pt x="254744" y="48620"/>
                      <a:pt x="24829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FA087"/>
              </a:solidFill>
            </p:spPr>
          </p:sp>
          <p:sp>
            <p:nvSpPr>
              <p:cNvPr id="40" name="TextBox 40"/>
              <p:cNvSpPr txBox="1"/>
              <p:nvPr/>
            </p:nvSpPr>
            <p:spPr>
              <a:xfrm>
                <a:off x="0" y="-28575"/>
                <a:ext cx="272607" cy="77195"/>
              </a:xfrm>
              <a:prstGeom prst="rect">
                <a:avLst/>
              </a:prstGeom>
            </p:spPr>
            <p:txBody>
              <a:bodyPr lIns="55013" tIns="55013" rIns="55013" bIns="55013" rtlCol="0" anchor="ctr"/>
              <a:lstStyle/>
              <a:p>
                <a:pPr algn="ctr">
                  <a:lnSpc>
                    <a:spcPts val="2034"/>
                  </a:lnSpc>
                </a:pPr>
                <a:endParaRPr/>
              </a:p>
            </p:txBody>
          </p:sp>
        </p:grpSp>
      </p:grpSp>
      <p:sp>
        <p:nvSpPr>
          <p:cNvPr id="41" name="Freeform 41"/>
          <p:cNvSpPr/>
          <p:nvPr/>
        </p:nvSpPr>
        <p:spPr>
          <a:xfrm>
            <a:off x="2073444" y="5213670"/>
            <a:ext cx="4099285" cy="3904569"/>
          </a:xfrm>
          <a:custGeom>
            <a:avLst/>
            <a:gdLst/>
            <a:ahLst/>
            <a:cxnLst/>
            <a:rect l="l" t="t" r="r" b="b"/>
            <a:pathLst>
              <a:path w="4099285" h="3904569">
                <a:moveTo>
                  <a:pt x="0" y="0"/>
                </a:moveTo>
                <a:lnTo>
                  <a:pt x="4099285" y="0"/>
                </a:lnTo>
                <a:lnTo>
                  <a:pt x="4099285" y="3904569"/>
                </a:lnTo>
                <a:lnTo>
                  <a:pt x="0" y="39045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2" name="Freeform 42"/>
          <p:cNvSpPr/>
          <p:nvPr/>
        </p:nvSpPr>
        <p:spPr>
          <a:xfrm>
            <a:off x="561721" y="5622988"/>
            <a:ext cx="2670894" cy="2544026"/>
          </a:xfrm>
          <a:custGeom>
            <a:avLst/>
            <a:gdLst/>
            <a:ahLst/>
            <a:cxnLst/>
            <a:rect l="l" t="t" r="r" b="b"/>
            <a:pathLst>
              <a:path w="2670894" h="2544026">
                <a:moveTo>
                  <a:pt x="0" y="0"/>
                </a:moveTo>
                <a:lnTo>
                  <a:pt x="2670894" y="0"/>
                </a:lnTo>
                <a:lnTo>
                  <a:pt x="2670894" y="2544026"/>
                </a:lnTo>
                <a:lnTo>
                  <a:pt x="0" y="2544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3" name="Freeform 43"/>
          <p:cNvSpPr/>
          <p:nvPr/>
        </p:nvSpPr>
        <p:spPr>
          <a:xfrm flipH="1">
            <a:off x="5187966" y="5660691"/>
            <a:ext cx="2674465" cy="2547428"/>
          </a:xfrm>
          <a:custGeom>
            <a:avLst/>
            <a:gdLst/>
            <a:ahLst/>
            <a:cxnLst/>
            <a:rect l="l" t="t" r="r" b="b"/>
            <a:pathLst>
              <a:path w="2674465" h="2547428">
                <a:moveTo>
                  <a:pt x="2674465" y="0"/>
                </a:moveTo>
                <a:lnTo>
                  <a:pt x="0" y="0"/>
                </a:lnTo>
                <a:lnTo>
                  <a:pt x="0" y="2547427"/>
                </a:lnTo>
                <a:lnTo>
                  <a:pt x="2674465" y="2547427"/>
                </a:lnTo>
                <a:lnTo>
                  <a:pt x="267446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4" name="TextBox 44"/>
          <p:cNvSpPr txBox="1"/>
          <p:nvPr/>
        </p:nvSpPr>
        <p:spPr>
          <a:xfrm>
            <a:off x="8623519" y="1554348"/>
            <a:ext cx="9121450" cy="2090438"/>
          </a:xfrm>
          <a:prstGeom prst="rect">
            <a:avLst/>
          </a:prstGeom>
        </p:spPr>
        <p:txBody>
          <a:bodyPr lIns="0" tIns="0" rIns="0" bIns="0" rtlCol="0" anchor="t">
            <a:spAutoFit/>
          </a:bodyPr>
          <a:lstStyle/>
          <a:p>
            <a:pPr algn="ctr">
              <a:lnSpc>
                <a:spcPts val="17078"/>
              </a:lnSpc>
            </a:pPr>
            <a:r>
              <a:rPr lang="en-US" sz="12199" dirty="0">
                <a:solidFill>
                  <a:srgbClr val="C02E39"/>
                </a:solidFill>
                <a:latin typeface="Lovelo"/>
                <a:ea typeface="Lovelo"/>
                <a:cs typeface="Lovelo"/>
                <a:sym typeface="Lovelo"/>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A78B7"/>
        </a:solidFill>
        <a:effectLst/>
      </p:bgPr>
    </p:bg>
    <p:spTree>
      <p:nvGrpSpPr>
        <p:cNvPr id="1" name=""/>
        <p:cNvGrpSpPr/>
        <p:nvPr/>
      </p:nvGrpSpPr>
      <p:grpSpPr>
        <a:xfrm>
          <a:off x="0" y="0"/>
          <a:ext cx="0" cy="0"/>
          <a:chOff x="0" y="0"/>
          <a:chExt cx="0" cy="0"/>
        </a:xfrm>
      </p:grpSpPr>
      <p:sp>
        <p:nvSpPr>
          <p:cNvPr id="2" name="Freeform 2"/>
          <p:cNvSpPr/>
          <p:nvPr/>
        </p:nvSpPr>
        <p:spPr>
          <a:xfrm>
            <a:off x="8213042" y="880377"/>
            <a:ext cx="1653365" cy="1471495"/>
          </a:xfrm>
          <a:custGeom>
            <a:avLst/>
            <a:gdLst/>
            <a:ahLst/>
            <a:cxnLst/>
            <a:rect l="l" t="t" r="r" b="b"/>
            <a:pathLst>
              <a:path w="1653365" h="1471495">
                <a:moveTo>
                  <a:pt x="0" y="0"/>
                </a:moveTo>
                <a:lnTo>
                  <a:pt x="1653365" y="0"/>
                </a:lnTo>
                <a:lnTo>
                  <a:pt x="1653365" y="1471495"/>
                </a:lnTo>
                <a:lnTo>
                  <a:pt x="0" y="14714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218403" y="6977146"/>
            <a:ext cx="1727142" cy="1614092"/>
          </a:xfrm>
          <a:custGeom>
            <a:avLst/>
            <a:gdLst/>
            <a:ahLst/>
            <a:cxnLst/>
            <a:rect l="l" t="t" r="r" b="b"/>
            <a:pathLst>
              <a:path w="1727142" h="1614092">
                <a:moveTo>
                  <a:pt x="0" y="0"/>
                </a:moveTo>
                <a:lnTo>
                  <a:pt x="1727142" y="0"/>
                </a:lnTo>
                <a:lnTo>
                  <a:pt x="1727142" y="1614092"/>
                </a:lnTo>
                <a:lnTo>
                  <a:pt x="0" y="16140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8156377" y="3727028"/>
            <a:ext cx="1851194" cy="1878517"/>
          </a:xfrm>
          <a:custGeom>
            <a:avLst/>
            <a:gdLst/>
            <a:ahLst/>
            <a:cxnLst/>
            <a:rect l="l" t="t" r="r" b="b"/>
            <a:pathLst>
              <a:path w="1851194" h="1878517">
                <a:moveTo>
                  <a:pt x="0" y="0"/>
                </a:moveTo>
                <a:lnTo>
                  <a:pt x="1851194" y="0"/>
                </a:lnTo>
                <a:lnTo>
                  <a:pt x="1851194" y="1878518"/>
                </a:lnTo>
                <a:lnTo>
                  <a:pt x="0" y="18785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514351" y="-190500"/>
            <a:ext cx="8066341" cy="11247359"/>
            <a:chOff x="0" y="0"/>
            <a:chExt cx="2124468" cy="2962267"/>
          </a:xfrm>
        </p:grpSpPr>
        <p:sp>
          <p:nvSpPr>
            <p:cNvPr id="6" name="Freeform 6"/>
            <p:cNvSpPr/>
            <p:nvPr/>
          </p:nvSpPr>
          <p:spPr>
            <a:xfrm>
              <a:off x="0" y="0"/>
              <a:ext cx="2124468" cy="2962267"/>
            </a:xfrm>
            <a:custGeom>
              <a:avLst/>
              <a:gdLst/>
              <a:ahLst/>
              <a:cxnLst/>
              <a:rect l="l" t="t" r="r" b="b"/>
              <a:pathLst>
                <a:path w="2124468" h="2962267">
                  <a:moveTo>
                    <a:pt x="0" y="0"/>
                  </a:moveTo>
                  <a:lnTo>
                    <a:pt x="2124468" y="0"/>
                  </a:lnTo>
                  <a:lnTo>
                    <a:pt x="2124468" y="2962267"/>
                  </a:lnTo>
                  <a:lnTo>
                    <a:pt x="0" y="2962267"/>
                  </a:lnTo>
                  <a:close/>
                </a:path>
              </a:pathLst>
            </a:custGeom>
            <a:solidFill>
              <a:srgbClr val="77D0EA"/>
            </a:solidFill>
          </p:spPr>
        </p:sp>
        <p:sp>
          <p:nvSpPr>
            <p:cNvPr id="7" name="TextBox 7"/>
            <p:cNvSpPr txBox="1"/>
            <p:nvPr/>
          </p:nvSpPr>
          <p:spPr>
            <a:xfrm>
              <a:off x="0" y="-28575"/>
              <a:ext cx="2124468" cy="2990842"/>
            </a:xfrm>
            <a:prstGeom prst="rect">
              <a:avLst/>
            </a:prstGeom>
          </p:spPr>
          <p:txBody>
            <a:bodyPr lIns="50800" tIns="50800" rIns="50800" bIns="50800" rtlCol="0" anchor="ctr"/>
            <a:lstStyle/>
            <a:p>
              <a:pPr algn="ctr">
                <a:lnSpc>
                  <a:spcPts val="2296"/>
                </a:lnSpc>
              </a:pPr>
              <a:endParaRPr/>
            </a:p>
          </p:txBody>
        </p:sp>
      </p:grpSp>
      <p:sp>
        <p:nvSpPr>
          <p:cNvPr id="8" name="TextBox 8"/>
          <p:cNvSpPr txBox="1"/>
          <p:nvPr/>
        </p:nvSpPr>
        <p:spPr>
          <a:xfrm>
            <a:off x="608155" y="3388270"/>
            <a:ext cx="5821330" cy="3366135"/>
          </a:xfrm>
          <a:prstGeom prst="rect">
            <a:avLst/>
          </a:prstGeom>
        </p:spPr>
        <p:txBody>
          <a:bodyPr lIns="0" tIns="0" rIns="0" bIns="0" rtlCol="0" anchor="t">
            <a:spAutoFit/>
          </a:bodyPr>
          <a:lstStyle/>
          <a:p>
            <a:pPr algn="l">
              <a:lnSpc>
                <a:spcPts val="13439"/>
              </a:lnSpc>
            </a:pPr>
            <a:r>
              <a:rPr lang="en-US" sz="9600" dirty="0">
                <a:solidFill>
                  <a:srgbClr val="FFFFFF"/>
                </a:solidFill>
                <a:latin typeface="Lovelo"/>
                <a:ea typeface="Lovelo"/>
                <a:cs typeface="Lovelo"/>
                <a:sym typeface="Lovelo"/>
              </a:rPr>
              <a:t>What is INAD?</a:t>
            </a:r>
          </a:p>
        </p:txBody>
      </p:sp>
      <p:sp>
        <p:nvSpPr>
          <p:cNvPr id="9" name="TextBox 9"/>
          <p:cNvSpPr txBox="1"/>
          <p:nvPr/>
        </p:nvSpPr>
        <p:spPr>
          <a:xfrm>
            <a:off x="10166217" y="637907"/>
            <a:ext cx="8121783" cy="1889760"/>
          </a:xfrm>
          <a:prstGeom prst="rect">
            <a:avLst/>
          </a:prstGeom>
        </p:spPr>
        <p:txBody>
          <a:bodyPr lIns="0" tIns="0" rIns="0" bIns="0" rtlCol="0" anchor="t">
            <a:spAutoFit/>
          </a:bodyPr>
          <a:lstStyle/>
          <a:p>
            <a:pPr algn="l">
              <a:lnSpc>
                <a:spcPts val="5040"/>
              </a:lnSpc>
            </a:pPr>
            <a:r>
              <a:rPr lang="en-US" sz="3600">
                <a:solidFill>
                  <a:srgbClr val="FFFFFF"/>
                </a:solidFill>
                <a:latin typeface="One Little Font"/>
                <a:ea typeface="One Little Font"/>
                <a:cs typeface="One Little Font"/>
                <a:sym typeface="One Little Font"/>
              </a:rPr>
              <a:t>INAD stands for 4 different science words that mean your brain slowly stops sending messages to your body.</a:t>
            </a:r>
          </a:p>
        </p:txBody>
      </p:sp>
      <p:sp>
        <p:nvSpPr>
          <p:cNvPr id="10" name="TextBox 10"/>
          <p:cNvSpPr txBox="1"/>
          <p:nvPr/>
        </p:nvSpPr>
        <p:spPr>
          <a:xfrm>
            <a:off x="10166217" y="3660353"/>
            <a:ext cx="7817293" cy="2527935"/>
          </a:xfrm>
          <a:prstGeom prst="rect">
            <a:avLst/>
          </a:prstGeom>
        </p:spPr>
        <p:txBody>
          <a:bodyPr lIns="0" tIns="0" rIns="0" bIns="0" rtlCol="0" anchor="t">
            <a:spAutoFit/>
          </a:bodyPr>
          <a:lstStyle/>
          <a:p>
            <a:pPr algn="l">
              <a:lnSpc>
                <a:spcPts val="5040"/>
              </a:lnSpc>
            </a:pPr>
            <a:r>
              <a:rPr lang="en-US" sz="3600">
                <a:solidFill>
                  <a:srgbClr val="FFFFFF"/>
                </a:solidFill>
                <a:latin typeface="One Little Font"/>
                <a:ea typeface="One Little Font"/>
                <a:cs typeface="One Little Font"/>
                <a:sym typeface="One Little Font"/>
              </a:rPr>
              <a:t>When the brain stops sending messages to the body things slowly start becoming harder to do and then the body won’t be able to do anymore after awhile.</a:t>
            </a:r>
          </a:p>
        </p:txBody>
      </p:sp>
      <p:sp>
        <p:nvSpPr>
          <p:cNvPr id="11" name="TextBox 11"/>
          <p:cNvSpPr txBox="1"/>
          <p:nvPr/>
        </p:nvSpPr>
        <p:spPr>
          <a:xfrm>
            <a:off x="10166217" y="6805975"/>
            <a:ext cx="7817293" cy="2527935"/>
          </a:xfrm>
          <a:prstGeom prst="rect">
            <a:avLst/>
          </a:prstGeom>
        </p:spPr>
        <p:txBody>
          <a:bodyPr lIns="0" tIns="0" rIns="0" bIns="0" rtlCol="0" anchor="t">
            <a:spAutoFit/>
          </a:bodyPr>
          <a:lstStyle/>
          <a:p>
            <a:pPr algn="l">
              <a:lnSpc>
                <a:spcPts val="5040"/>
              </a:lnSpc>
            </a:pPr>
            <a:r>
              <a:rPr lang="en-US" sz="3600">
                <a:solidFill>
                  <a:srgbClr val="FFFFFF"/>
                </a:solidFill>
                <a:latin typeface="One Little Font"/>
                <a:ea typeface="One Little Font"/>
                <a:cs typeface="One Little Font"/>
                <a:sym typeface="One Little Font"/>
              </a:rPr>
              <a:t>Some things that become harder to do and then stop happening are: walking, talking, moving around, sitting by yourself, singing and possibly more.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7D0EA"/>
        </a:solidFill>
        <a:effectLst/>
      </p:bgPr>
    </p:bg>
    <p:spTree>
      <p:nvGrpSpPr>
        <p:cNvPr id="1" name=""/>
        <p:cNvGrpSpPr/>
        <p:nvPr/>
      </p:nvGrpSpPr>
      <p:grpSpPr>
        <a:xfrm>
          <a:off x="0" y="0"/>
          <a:ext cx="0" cy="0"/>
          <a:chOff x="0" y="0"/>
          <a:chExt cx="0" cy="0"/>
        </a:xfrm>
      </p:grpSpPr>
      <p:sp>
        <p:nvSpPr>
          <p:cNvPr id="2" name="Freeform 2"/>
          <p:cNvSpPr/>
          <p:nvPr/>
        </p:nvSpPr>
        <p:spPr>
          <a:xfrm rot="-1060626">
            <a:off x="-12890" y="6858368"/>
            <a:ext cx="5042169" cy="4487530"/>
          </a:xfrm>
          <a:custGeom>
            <a:avLst/>
            <a:gdLst/>
            <a:ahLst/>
            <a:cxnLst/>
            <a:rect l="l" t="t" r="r" b="b"/>
            <a:pathLst>
              <a:path w="5042169" h="4487530">
                <a:moveTo>
                  <a:pt x="0" y="0"/>
                </a:moveTo>
                <a:lnTo>
                  <a:pt x="5042168" y="0"/>
                </a:lnTo>
                <a:lnTo>
                  <a:pt x="5042168" y="4487530"/>
                </a:lnTo>
                <a:lnTo>
                  <a:pt x="0" y="44875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275202" y="199347"/>
            <a:ext cx="14229761" cy="1962785"/>
          </a:xfrm>
          <a:prstGeom prst="rect">
            <a:avLst/>
          </a:prstGeom>
        </p:spPr>
        <p:txBody>
          <a:bodyPr lIns="0" tIns="0" rIns="0" bIns="0" rtlCol="0" anchor="t">
            <a:spAutoFit/>
          </a:bodyPr>
          <a:lstStyle/>
          <a:p>
            <a:pPr algn="ctr">
              <a:lnSpc>
                <a:spcPts val="7840"/>
              </a:lnSpc>
            </a:pPr>
            <a:r>
              <a:rPr lang="en-US" sz="5600" dirty="0">
                <a:solidFill>
                  <a:srgbClr val="FFFFFF"/>
                </a:solidFill>
                <a:latin typeface="Lovelo"/>
                <a:ea typeface="Lovelo"/>
                <a:cs typeface="Lovelo"/>
                <a:sym typeface="Lovelo"/>
              </a:rPr>
              <a:t>How can I be a Friend </a:t>
            </a:r>
          </a:p>
          <a:p>
            <a:pPr algn="ctr">
              <a:lnSpc>
                <a:spcPts val="7840"/>
              </a:lnSpc>
            </a:pPr>
            <a:r>
              <a:rPr lang="en-US" sz="5600" dirty="0">
                <a:solidFill>
                  <a:srgbClr val="FFFFFF"/>
                </a:solidFill>
                <a:latin typeface="Lovelo"/>
                <a:ea typeface="Lovelo"/>
                <a:cs typeface="Lovelo"/>
                <a:sym typeface="Lovelo"/>
              </a:rPr>
              <a:t>to someone with INAD</a:t>
            </a:r>
          </a:p>
        </p:txBody>
      </p:sp>
      <p:sp>
        <p:nvSpPr>
          <p:cNvPr id="4" name="TextBox 4"/>
          <p:cNvSpPr txBox="1"/>
          <p:nvPr/>
        </p:nvSpPr>
        <p:spPr>
          <a:xfrm>
            <a:off x="5163575" y="2253615"/>
            <a:ext cx="12754809" cy="7704455"/>
          </a:xfrm>
          <a:prstGeom prst="rect">
            <a:avLst/>
          </a:prstGeom>
        </p:spPr>
        <p:txBody>
          <a:bodyPr lIns="0" tIns="0" rIns="0" bIns="0" rtlCol="0" anchor="t">
            <a:spAutoFit/>
          </a:bodyPr>
          <a:lstStyle/>
          <a:p>
            <a:pPr algn="ctr">
              <a:lnSpc>
                <a:spcPts val="5599"/>
              </a:lnSpc>
            </a:pPr>
            <a:r>
              <a:rPr lang="en-US" sz="3999" dirty="0">
                <a:solidFill>
                  <a:srgbClr val="FFFFFF"/>
                </a:solidFill>
                <a:latin typeface="One Little Font"/>
                <a:ea typeface="One Little Font"/>
                <a:cs typeface="One Little Font"/>
                <a:sym typeface="One Little Font"/>
              </a:rPr>
              <a:t>Kids with INAD are still VERY similar to anyone else.</a:t>
            </a:r>
          </a:p>
          <a:p>
            <a:pPr algn="ctr">
              <a:lnSpc>
                <a:spcPts val="5040"/>
              </a:lnSpc>
            </a:pPr>
            <a:endParaRPr lang="en-US" sz="3999" dirty="0">
              <a:solidFill>
                <a:srgbClr val="FFFFFF"/>
              </a:solidFill>
              <a:latin typeface="One Little Font"/>
              <a:ea typeface="One Little Font"/>
              <a:cs typeface="One Little Font"/>
              <a:sym typeface="One Little Font"/>
            </a:endParaRPr>
          </a:p>
          <a:p>
            <a:pPr marL="777240" lvl="1" indent="-388620" algn="l">
              <a:lnSpc>
                <a:spcPts val="5040"/>
              </a:lnSpc>
              <a:buFont typeface="Arial"/>
              <a:buChar char="•"/>
            </a:pPr>
            <a:r>
              <a:rPr lang="en-US" sz="3600" dirty="0">
                <a:solidFill>
                  <a:srgbClr val="FFFFFF"/>
                </a:solidFill>
                <a:latin typeface="One Little Font"/>
                <a:ea typeface="One Little Font"/>
                <a:cs typeface="One Little Font"/>
                <a:sym typeface="One Little Font"/>
              </a:rPr>
              <a:t>Talk with them! Share something fun or maybe even a little joke! </a:t>
            </a:r>
          </a:p>
          <a:p>
            <a:pPr algn="l">
              <a:lnSpc>
                <a:spcPts val="5040"/>
              </a:lnSpc>
            </a:pPr>
            <a:endParaRPr lang="en-US" sz="3600" dirty="0">
              <a:solidFill>
                <a:srgbClr val="FFFFFF"/>
              </a:solidFill>
              <a:latin typeface="One Little Font"/>
              <a:ea typeface="One Little Font"/>
              <a:cs typeface="One Little Font"/>
              <a:sym typeface="One Little Font"/>
            </a:endParaRPr>
          </a:p>
          <a:p>
            <a:pPr marL="777240" lvl="1" indent="-388620" algn="l">
              <a:lnSpc>
                <a:spcPts val="5040"/>
              </a:lnSpc>
              <a:buFont typeface="Arial"/>
              <a:buChar char="•"/>
            </a:pPr>
            <a:r>
              <a:rPr lang="en-US" sz="3600" dirty="0">
                <a:solidFill>
                  <a:srgbClr val="FFFFFF"/>
                </a:solidFill>
                <a:latin typeface="One Little Font"/>
                <a:ea typeface="One Little Font"/>
                <a:cs typeface="One Little Font"/>
                <a:sym typeface="One Little Font"/>
              </a:rPr>
              <a:t>Include them in the games you play or the friends you play with.  Being a part of the group always feels good.</a:t>
            </a:r>
          </a:p>
          <a:p>
            <a:pPr algn="l">
              <a:lnSpc>
                <a:spcPts val="5040"/>
              </a:lnSpc>
            </a:pPr>
            <a:endParaRPr lang="en-US" sz="3600" dirty="0">
              <a:solidFill>
                <a:srgbClr val="FFFFFF"/>
              </a:solidFill>
              <a:latin typeface="One Little Font"/>
              <a:ea typeface="One Little Font"/>
              <a:cs typeface="One Little Font"/>
              <a:sym typeface="One Little Font"/>
            </a:endParaRPr>
          </a:p>
          <a:p>
            <a:pPr marL="777240" lvl="1" indent="-388620" algn="l">
              <a:lnSpc>
                <a:spcPts val="5040"/>
              </a:lnSpc>
              <a:buFont typeface="Arial"/>
              <a:buChar char="•"/>
            </a:pPr>
            <a:r>
              <a:rPr lang="en-US" sz="3600" dirty="0">
                <a:solidFill>
                  <a:srgbClr val="FFFFFF"/>
                </a:solidFill>
                <a:latin typeface="One Little Font"/>
                <a:ea typeface="One Little Font"/>
                <a:cs typeface="One Little Font"/>
                <a:sym typeface="One Little Font"/>
              </a:rPr>
              <a:t>Read books or sing songs together.  It’s always fun to let each other’s brain hear creative things.  </a:t>
            </a:r>
          </a:p>
          <a:p>
            <a:pPr algn="l">
              <a:lnSpc>
                <a:spcPts val="5040"/>
              </a:lnSpc>
            </a:pPr>
            <a:endParaRPr lang="en-US" sz="3600" dirty="0">
              <a:solidFill>
                <a:srgbClr val="FFFFFF"/>
              </a:solidFill>
              <a:latin typeface="One Little Font"/>
              <a:ea typeface="One Little Font"/>
              <a:cs typeface="One Little Font"/>
              <a:sym typeface="One Little Font"/>
            </a:endParaRPr>
          </a:p>
          <a:p>
            <a:pPr marL="777240" lvl="1" indent="-388620" algn="l">
              <a:lnSpc>
                <a:spcPts val="5040"/>
              </a:lnSpc>
              <a:buFont typeface="Arial"/>
              <a:buChar char="•"/>
            </a:pPr>
            <a:r>
              <a:rPr lang="en-US" sz="3600" dirty="0">
                <a:solidFill>
                  <a:srgbClr val="FFFFFF"/>
                </a:solidFill>
                <a:latin typeface="One Little Font"/>
                <a:ea typeface="One Little Font"/>
                <a:cs typeface="One Little Font"/>
                <a:sym typeface="One Little Font"/>
              </a:rPr>
              <a:t>With permission, rub their hand or shoulder - physical touch can be a nice way to connect and show you care.</a:t>
            </a:r>
          </a:p>
        </p:txBody>
      </p:sp>
      <p:sp>
        <p:nvSpPr>
          <p:cNvPr id="5" name="Freeform 5"/>
          <p:cNvSpPr/>
          <p:nvPr/>
        </p:nvSpPr>
        <p:spPr>
          <a:xfrm rot="1075853">
            <a:off x="-446928" y="2914613"/>
            <a:ext cx="5042169" cy="4487530"/>
          </a:xfrm>
          <a:custGeom>
            <a:avLst/>
            <a:gdLst/>
            <a:ahLst/>
            <a:cxnLst/>
            <a:rect l="l" t="t" r="r" b="b"/>
            <a:pathLst>
              <a:path w="5042169" h="4487530">
                <a:moveTo>
                  <a:pt x="0" y="0"/>
                </a:moveTo>
                <a:lnTo>
                  <a:pt x="5042168" y="0"/>
                </a:lnTo>
                <a:lnTo>
                  <a:pt x="5042168" y="4487530"/>
                </a:lnTo>
                <a:lnTo>
                  <a:pt x="0" y="44875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60626">
            <a:off x="-12890" y="-868398"/>
            <a:ext cx="5042169" cy="4487530"/>
          </a:xfrm>
          <a:custGeom>
            <a:avLst/>
            <a:gdLst/>
            <a:ahLst/>
            <a:cxnLst/>
            <a:rect l="l" t="t" r="r" b="b"/>
            <a:pathLst>
              <a:path w="5042169" h="4487530">
                <a:moveTo>
                  <a:pt x="0" y="0"/>
                </a:moveTo>
                <a:lnTo>
                  <a:pt x="5042168" y="0"/>
                </a:lnTo>
                <a:lnTo>
                  <a:pt x="5042168" y="4487530"/>
                </a:lnTo>
                <a:lnTo>
                  <a:pt x="0" y="44875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A78B7"/>
        </a:solidFill>
        <a:effectLst/>
      </p:bgPr>
    </p:bg>
    <p:spTree>
      <p:nvGrpSpPr>
        <p:cNvPr id="1" name=""/>
        <p:cNvGrpSpPr/>
        <p:nvPr/>
      </p:nvGrpSpPr>
      <p:grpSpPr>
        <a:xfrm>
          <a:off x="0" y="0"/>
          <a:ext cx="0" cy="0"/>
          <a:chOff x="0" y="0"/>
          <a:chExt cx="0" cy="0"/>
        </a:xfrm>
      </p:grpSpPr>
      <p:sp>
        <p:nvSpPr>
          <p:cNvPr id="5" name="TextBox 5"/>
          <p:cNvSpPr txBox="1"/>
          <p:nvPr/>
        </p:nvSpPr>
        <p:spPr>
          <a:xfrm>
            <a:off x="8297821" y="4391"/>
            <a:ext cx="7564162" cy="1783680"/>
          </a:xfrm>
          <a:prstGeom prst="rect">
            <a:avLst/>
          </a:prstGeom>
        </p:spPr>
        <p:txBody>
          <a:bodyPr lIns="0" tIns="0" rIns="0" bIns="0" rtlCol="0" anchor="t">
            <a:spAutoFit/>
          </a:bodyPr>
          <a:lstStyle/>
          <a:p>
            <a:pPr algn="ctr">
              <a:lnSpc>
                <a:spcPts val="14561"/>
              </a:lnSpc>
            </a:pPr>
            <a:r>
              <a:rPr lang="en-US" sz="10401" dirty="0">
                <a:solidFill>
                  <a:srgbClr val="FFFFFF"/>
                </a:solidFill>
                <a:latin typeface="Lovelo"/>
                <a:ea typeface="Lovelo"/>
                <a:cs typeface="Lovelo"/>
                <a:sym typeface="Lovelo"/>
              </a:rPr>
              <a:t>Parker</a:t>
            </a:r>
          </a:p>
        </p:txBody>
      </p:sp>
      <p:sp>
        <p:nvSpPr>
          <p:cNvPr id="6" name="TextBox 6"/>
          <p:cNvSpPr txBox="1"/>
          <p:nvPr/>
        </p:nvSpPr>
        <p:spPr>
          <a:xfrm>
            <a:off x="6868620" y="1996249"/>
            <a:ext cx="10848525" cy="6942201"/>
          </a:xfrm>
          <a:prstGeom prst="rect">
            <a:avLst/>
          </a:prstGeom>
        </p:spPr>
        <p:txBody>
          <a:bodyPr lIns="0" tIns="0" rIns="0" bIns="0" rtlCol="0" anchor="t">
            <a:spAutoFit/>
          </a:bodyPr>
          <a:lstStyle/>
          <a:p>
            <a:pPr marL="906780" lvl="1" indent="-453390" algn="l">
              <a:lnSpc>
                <a:spcPts val="5502"/>
              </a:lnSpc>
              <a:buFont typeface="Arial"/>
              <a:buChar char="•"/>
            </a:pPr>
            <a:r>
              <a:rPr lang="en-US" sz="4200" dirty="0">
                <a:solidFill>
                  <a:srgbClr val="FFFFFF"/>
                </a:solidFill>
                <a:latin typeface="One Little Font"/>
                <a:ea typeface="One Little Font"/>
                <a:cs typeface="One Little Font"/>
                <a:sym typeface="One Little Font"/>
              </a:rPr>
              <a:t>Loves sports but especially Baseball.</a:t>
            </a:r>
          </a:p>
          <a:p>
            <a:pPr algn="l">
              <a:lnSpc>
                <a:spcPts val="5502"/>
              </a:lnSpc>
            </a:pPr>
            <a:endParaRPr lang="en-US" sz="4200" dirty="0">
              <a:solidFill>
                <a:srgbClr val="FFFFFF"/>
              </a:solidFill>
              <a:latin typeface="One Little Font"/>
              <a:ea typeface="One Little Font"/>
              <a:cs typeface="One Little Font"/>
              <a:sym typeface="One Little Font"/>
            </a:endParaRPr>
          </a:p>
          <a:p>
            <a:pPr marL="906780" lvl="1" indent="-453390" algn="l">
              <a:lnSpc>
                <a:spcPts val="5502"/>
              </a:lnSpc>
              <a:buFont typeface="Arial"/>
              <a:buChar char="•"/>
            </a:pPr>
            <a:r>
              <a:rPr lang="en-US" sz="4200" dirty="0">
                <a:solidFill>
                  <a:srgbClr val="FFFFFF"/>
                </a:solidFill>
                <a:latin typeface="One Little Font"/>
                <a:ea typeface="One Little Font"/>
                <a:cs typeface="One Little Font"/>
                <a:sym typeface="One Little Font"/>
              </a:rPr>
              <a:t>Silliness is his favorite!  The laughs and smiles are the best!</a:t>
            </a:r>
          </a:p>
          <a:p>
            <a:pPr algn="l">
              <a:lnSpc>
                <a:spcPts val="5502"/>
              </a:lnSpc>
            </a:pPr>
            <a:endParaRPr lang="en-US" sz="4200" dirty="0">
              <a:solidFill>
                <a:srgbClr val="FFFFFF"/>
              </a:solidFill>
              <a:latin typeface="One Little Font"/>
              <a:ea typeface="One Little Font"/>
              <a:cs typeface="One Little Font"/>
              <a:sym typeface="One Little Font"/>
            </a:endParaRPr>
          </a:p>
          <a:p>
            <a:pPr marL="906780" lvl="1" indent="-453390" algn="l">
              <a:lnSpc>
                <a:spcPts val="5502"/>
              </a:lnSpc>
              <a:buFont typeface="Arial"/>
              <a:buChar char="•"/>
            </a:pPr>
            <a:r>
              <a:rPr lang="en-US" sz="4200" dirty="0">
                <a:solidFill>
                  <a:srgbClr val="FFFFFF"/>
                </a:solidFill>
                <a:latin typeface="One Little Font"/>
                <a:ea typeface="One Little Font"/>
                <a:cs typeface="One Little Font"/>
                <a:sym typeface="One Little Font"/>
              </a:rPr>
              <a:t>Always engaged in being read to - of course silly books and silly characters are the best.</a:t>
            </a:r>
          </a:p>
          <a:p>
            <a:pPr algn="l">
              <a:lnSpc>
                <a:spcPts val="5502"/>
              </a:lnSpc>
            </a:pPr>
            <a:endParaRPr lang="en-US" sz="4200" dirty="0">
              <a:solidFill>
                <a:srgbClr val="FFFFFF"/>
              </a:solidFill>
              <a:latin typeface="One Little Font"/>
              <a:ea typeface="One Little Font"/>
              <a:cs typeface="One Little Font"/>
              <a:sym typeface="One Little Font"/>
            </a:endParaRPr>
          </a:p>
          <a:p>
            <a:pPr marL="906780" lvl="1" indent="-453390" algn="l">
              <a:lnSpc>
                <a:spcPts val="5502"/>
              </a:lnSpc>
              <a:buFont typeface="Arial"/>
              <a:buChar char="•"/>
            </a:pPr>
            <a:r>
              <a:rPr lang="en-US" sz="4200" dirty="0">
                <a:solidFill>
                  <a:srgbClr val="FFFFFF"/>
                </a:solidFill>
                <a:latin typeface="One Little Font"/>
                <a:ea typeface="One Little Font"/>
                <a:cs typeface="One Little Font"/>
                <a:sym typeface="One Little Font"/>
              </a:rPr>
              <a:t>Soft, mellow songs really help calm me down and are my favorite.</a:t>
            </a:r>
          </a:p>
        </p:txBody>
      </p:sp>
      <p:sp>
        <p:nvSpPr>
          <p:cNvPr id="7" name="Freeform 7"/>
          <p:cNvSpPr/>
          <p:nvPr/>
        </p:nvSpPr>
        <p:spPr>
          <a:xfrm>
            <a:off x="230623" y="9169932"/>
            <a:ext cx="972378" cy="926191"/>
          </a:xfrm>
          <a:custGeom>
            <a:avLst/>
            <a:gdLst/>
            <a:ahLst/>
            <a:cxnLst/>
            <a:rect l="l" t="t" r="r" b="b"/>
            <a:pathLst>
              <a:path w="972378" h="926191">
                <a:moveTo>
                  <a:pt x="0" y="0"/>
                </a:moveTo>
                <a:lnTo>
                  <a:pt x="972378" y="0"/>
                </a:lnTo>
                <a:lnTo>
                  <a:pt x="972378" y="926190"/>
                </a:lnTo>
                <a:lnTo>
                  <a:pt x="0" y="926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2266166" y="9169932"/>
            <a:ext cx="972378" cy="926191"/>
          </a:xfrm>
          <a:custGeom>
            <a:avLst/>
            <a:gdLst/>
            <a:ahLst/>
            <a:cxnLst/>
            <a:rect l="l" t="t" r="r" b="b"/>
            <a:pathLst>
              <a:path w="972378" h="926191">
                <a:moveTo>
                  <a:pt x="0" y="0"/>
                </a:moveTo>
                <a:lnTo>
                  <a:pt x="972378" y="0"/>
                </a:lnTo>
                <a:lnTo>
                  <a:pt x="972378" y="926190"/>
                </a:lnTo>
                <a:lnTo>
                  <a:pt x="0" y="926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flipH="1">
            <a:off x="1246947" y="9169932"/>
            <a:ext cx="1019218" cy="970806"/>
          </a:xfrm>
          <a:custGeom>
            <a:avLst/>
            <a:gdLst/>
            <a:ahLst/>
            <a:cxnLst/>
            <a:rect l="l" t="t" r="r" b="b"/>
            <a:pathLst>
              <a:path w="1019218" h="970806">
                <a:moveTo>
                  <a:pt x="1019219" y="0"/>
                </a:moveTo>
                <a:lnTo>
                  <a:pt x="0" y="0"/>
                </a:lnTo>
                <a:lnTo>
                  <a:pt x="0" y="970805"/>
                </a:lnTo>
                <a:lnTo>
                  <a:pt x="1019219" y="970805"/>
                </a:lnTo>
                <a:lnTo>
                  <a:pt x="1019219"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a:off x="3283284" y="9169932"/>
            <a:ext cx="1019218" cy="970806"/>
          </a:xfrm>
          <a:custGeom>
            <a:avLst/>
            <a:gdLst/>
            <a:ahLst/>
            <a:cxnLst/>
            <a:rect l="l" t="t" r="r" b="b"/>
            <a:pathLst>
              <a:path w="1019218" h="970806">
                <a:moveTo>
                  <a:pt x="1019218" y="0"/>
                </a:moveTo>
                <a:lnTo>
                  <a:pt x="0" y="0"/>
                </a:lnTo>
                <a:lnTo>
                  <a:pt x="0" y="970805"/>
                </a:lnTo>
                <a:lnTo>
                  <a:pt x="1019218" y="970805"/>
                </a:lnTo>
                <a:lnTo>
                  <a:pt x="101921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4346888" y="9147624"/>
            <a:ext cx="972378" cy="926191"/>
          </a:xfrm>
          <a:custGeom>
            <a:avLst/>
            <a:gdLst/>
            <a:ahLst/>
            <a:cxnLst/>
            <a:rect l="l" t="t" r="r" b="b"/>
            <a:pathLst>
              <a:path w="972378" h="926191">
                <a:moveTo>
                  <a:pt x="0" y="0"/>
                </a:moveTo>
                <a:lnTo>
                  <a:pt x="972379" y="0"/>
                </a:lnTo>
                <a:lnTo>
                  <a:pt x="972379" y="926191"/>
                </a:lnTo>
                <a:lnTo>
                  <a:pt x="0" y="9261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6382431" y="9147624"/>
            <a:ext cx="972378" cy="926191"/>
          </a:xfrm>
          <a:custGeom>
            <a:avLst/>
            <a:gdLst/>
            <a:ahLst/>
            <a:cxnLst/>
            <a:rect l="l" t="t" r="r" b="b"/>
            <a:pathLst>
              <a:path w="972378" h="926191">
                <a:moveTo>
                  <a:pt x="0" y="0"/>
                </a:moveTo>
                <a:lnTo>
                  <a:pt x="972379" y="0"/>
                </a:lnTo>
                <a:lnTo>
                  <a:pt x="972379" y="926191"/>
                </a:lnTo>
                <a:lnTo>
                  <a:pt x="0" y="9261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flipH="1">
            <a:off x="5363213" y="9147624"/>
            <a:ext cx="1019218" cy="970806"/>
          </a:xfrm>
          <a:custGeom>
            <a:avLst/>
            <a:gdLst/>
            <a:ahLst/>
            <a:cxnLst/>
            <a:rect l="l" t="t" r="r" b="b"/>
            <a:pathLst>
              <a:path w="1019218" h="970806">
                <a:moveTo>
                  <a:pt x="1019218" y="0"/>
                </a:moveTo>
                <a:lnTo>
                  <a:pt x="0" y="0"/>
                </a:lnTo>
                <a:lnTo>
                  <a:pt x="0" y="970806"/>
                </a:lnTo>
                <a:lnTo>
                  <a:pt x="1019218" y="970806"/>
                </a:lnTo>
                <a:lnTo>
                  <a:pt x="101921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8579145" y="9192239"/>
            <a:ext cx="972378" cy="926191"/>
          </a:xfrm>
          <a:custGeom>
            <a:avLst/>
            <a:gdLst/>
            <a:ahLst/>
            <a:cxnLst/>
            <a:rect l="l" t="t" r="r" b="b"/>
            <a:pathLst>
              <a:path w="972378" h="926191">
                <a:moveTo>
                  <a:pt x="0" y="0"/>
                </a:moveTo>
                <a:lnTo>
                  <a:pt x="972378" y="0"/>
                </a:lnTo>
                <a:lnTo>
                  <a:pt x="972378" y="926191"/>
                </a:lnTo>
                <a:lnTo>
                  <a:pt x="0" y="9261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a:off x="10614688" y="9192239"/>
            <a:ext cx="972378" cy="926191"/>
          </a:xfrm>
          <a:custGeom>
            <a:avLst/>
            <a:gdLst/>
            <a:ahLst/>
            <a:cxnLst/>
            <a:rect l="l" t="t" r="r" b="b"/>
            <a:pathLst>
              <a:path w="972378" h="926191">
                <a:moveTo>
                  <a:pt x="0" y="0"/>
                </a:moveTo>
                <a:lnTo>
                  <a:pt x="972378" y="0"/>
                </a:lnTo>
                <a:lnTo>
                  <a:pt x="972378" y="926191"/>
                </a:lnTo>
                <a:lnTo>
                  <a:pt x="0" y="9261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flipH="1">
            <a:off x="9595469" y="9192239"/>
            <a:ext cx="1019218" cy="970806"/>
          </a:xfrm>
          <a:custGeom>
            <a:avLst/>
            <a:gdLst/>
            <a:ahLst/>
            <a:cxnLst/>
            <a:rect l="l" t="t" r="r" b="b"/>
            <a:pathLst>
              <a:path w="1019218" h="970806">
                <a:moveTo>
                  <a:pt x="1019219" y="0"/>
                </a:moveTo>
                <a:lnTo>
                  <a:pt x="0" y="0"/>
                </a:lnTo>
                <a:lnTo>
                  <a:pt x="0" y="970806"/>
                </a:lnTo>
                <a:lnTo>
                  <a:pt x="1019219" y="970806"/>
                </a:lnTo>
                <a:lnTo>
                  <a:pt x="1019219"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flipH="1">
            <a:off x="11631806" y="9192239"/>
            <a:ext cx="1019218" cy="970806"/>
          </a:xfrm>
          <a:custGeom>
            <a:avLst/>
            <a:gdLst/>
            <a:ahLst/>
            <a:cxnLst/>
            <a:rect l="l" t="t" r="r" b="b"/>
            <a:pathLst>
              <a:path w="1019218" h="970806">
                <a:moveTo>
                  <a:pt x="1019218" y="0"/>
                </a:moveTo>
                <a:lnTo>
                  <a:pt x="0" y="0"/>
                </a:lnTo>
                <a:lnTo>
                  <a:pt x="0" y="970806"/>
                </a:lnTo>
                <a:lnTo>
                  <a:pt x="1019218" y="970806"/>
                </a:lnTo>
                <a:lnTo>
                  <a:pt x="101921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a:off x="12695410" y="9169932"/>
            <a:ext cx="972378" cy="926191"/>
          </a:xfrm>
          <a:custGeom>
            <a:avLst/>
            <a:gdLst/>
            <a:ahLst/>
            <a:cxnLst/>
            <a:rect l="l" t="t" r="r" b="b"/>
            <a:pathLst>
              <a:path w="972378" h="926191">
                <a:moveTo>
                  <a:pt x="0" y="0"/>
                </a:moveTo>
                <a:lnTo>
                  <a:pt x="972379" y="0"/>
                </a:lnTo>
                <a:lnTo>
                  <a:pt x="972379" y="926190"/>
                </a:lnTo>
                <a:lnTo>
                  <a:pt x="0" y="926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p:cNvSpPr/>
          <p:nvPr/>
        </p:nvSpPr>
        <p:spPr>
          <a:xfrm>
            <a:off x="14730953" y="9169932"/>
            <a:ext cx="972378" cy="926191"/>
          </a:xfrm>
          <a:custGeom>
            <a:avLst/>
            <a:gdLst/>
            <a:ahLst/>
            <a:cxnLst/>
            <a:rect l="l" t="t" r="r" b="b"/>
            <a:pathLst>
              <a:path w="972378" h="926191">
                <a:moveTo>
                  <a:pt x="0" y="0"/>
                </a:moveTo>
                <a:lnTo>
                  <a:pt x="972379" y="0"/>
                </a:lnTo>
                <a:lnTo>
                  <a:pt x="972379" y="926190"/>
                </a:lnTo>
                <a:lnTo>
                  <a:pt x="0" y="926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20"/>
          <p:cNvSpPr/>
          <p:nvPr/>
        </p:nvSpPr>
        <p:spPr>
          <a:xfrm flipH="1">
            <a:off x="13711735" y="9169932"/>
            <a:ext cx="1019218" cy="970806"/>
          </a:xfrm>
          <a:custGeom>
            <a:avLst/>
            <a:gdLst/>
            <a:ahLst/>
            <a:cxnLst/>
            <a:rect l="l" t="t" r="r" b="b"/>
            <a:pathLst>
              <a:path w="1019218" h="970806">
                <a:moveTo>
                  <a:pt x="1019218" y="0"/>
                </a:moveTo>
                <a:lnTo>
                  <a:pt x="0" y="0"/>
                </a:lnTo>
                <a:lnTo>
                  <a:pt x="0" y="970805"/>
                </a:lnTo>
                <a:lnTo>
                  <a:pt x="1019218" y="970805"/>
                </a:lnTo>
                <a:lnTo>
                  <a:pt x="101921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1" name="Freeform 21"/>
          <p:cNvSpPr/>
          <p:nvPr/>
        </p:nvSpPr>
        <p:spPr>
          <a:xfrm flipH="1">
            <a:off x="7455151" y="9169932"/>
            <a:ext cx="1019218" cy="970806"/>
          </a:xfrm>
          <a:custGeom>
            <a:avLst/>
            <a:gdLst/>
            <a:ahLst/>
            <a:cxnLst/>
            <a:rect l="l" t="t" r="r" b="b"/>
            <a:pathLst>
              <a:path w="1019218" h="970806">
                <a:moveTo>
                  <a:pt x="1019219" y="0"/>
                </a:moveTo>
                <a:lnTo>
                  <a:pt x="0" y="0"/>
                </a:lnTo>
                <a:lnTo>
                  <a:pt x="0" y="970805"/>
                </a:lnTo>
                <a:lnTo>
                  <a:pt x="1019219" y="970805"/>
                </a:lnTo>
                <a:lnTo>
                  <a:pt x="1019219"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2" name="Freeform 22"/>
          <p:cNvSpPr/>
          <p:nvPr/>
        </p:nvSpPr>
        <p:spPr>
          <a:xfrm flipH="1">
            <a:off x="15808107" y="9203393"/>
            <a:ext cx="1019218" cy="970806"/>
          </a:xfrm>
          <a:custGeom>
            <a:avLst/>
            <a:gdLst/>
            <a:ahLst/>
            <a:cxnLst/>
            <a:rect l="l" t="t" r="r" b="b"/>
            <a:pathLst>
              <a:path w="1019218" h="970806">
                <a:moveTo>
                  <a:pt x="1019218" y="0"/>
                </a:moveTo>
                <a:lnTo>
                  <a:pt x="0" y="0"/>
                </a:lnTo>
                <a:lnTo>
                  <a:pt x="0" y="970806"/>
                </a:lnTo>
                <a:lnTo>
                  <a:pt x="1019218" y="970806"/>
                </a:lnTo>
                <a:lnTo>
                  <a:pt x="101921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Freeform 23"/>
          <p:cNvSpPr/>
          <p:nvPr/>
        </p:nvSpPr>
        <p:spPr>
          <a:xfrm>
            <a:off x="16871711" y="9181086"/>
            <a:ext cx="972378" cy="926191"/>
          </a:xfrm>
          <a:custGeom>
            <a:avLst/>
            <a:gdLst/>
            <a:ahLst/>
            <a:cxnLst/>
            <a:rect l="l" t="t" r="r" b="b"/>
            <a:pathLst>
              <a:path w="972378" h="926191">
                <a:moveTo>
                  <a:pt x="0" y="0"/>
                </a:moveTo>
                <a:lnTo>
                  <a:pt x="972378" y="0"/>
                </a:lnTo>
                <a:lnTo>
                  <a:pt x="972378" y="926190"/>
                </a:lnTo>
                <a:lnTo>
                  <a:pt x="0" y="926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25" name="Picture 24">
            <a:extLst>
              <a:ext uri="{FF2B5EF4-FFF2-40B4-BE49-F238E27FC236}">
                <a16:creationId xmlns:a16="http://schemas.microsoft.com/office/drawing/2014/main" id="{5BBFCCA5-4BFE-1D8F-7B81-266B5BD5E547}"/>
              </a:ext>
            </a:extLst>
          </p:cNvPr>
          <p:cNvPicPr>
            <a:picLocks noChangeAspect="1"/>
          </p:cNvPicPr>
          <p:nvPr/>
        </p:nvPicPr>
        <p:blipFill>
          <a:blip r:embed="rId6"/>
          <a:stretch>
            <a:fillRect/>
          </a:stretch>
        </p:blipFill>
        <p:spPr>
          <a:xfrm>
            <a:off x="534745" y="495300"/>
            <a:ext cx="6333875" cy="82242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6"/>
                                        </p:tgtEl>
                                        <p:attrNameLst>
                                          <p:attrName>ppt_x</p:attrName>
                                          <p:attrName>ppt_y</p:attrName>
                                        </p:attrNameLst>
                                      </p:cBhvr>
                                    </p:animMotion>
                                    <p:animRot by="1500000">
                                      <p:cBhvr>
                                        <p:cTn id="11" dur="125" fill="hold">
                                          <p:stCondLst>
                                            <p:cond delay="0"/>
                                          </p:stCondLst>
                                        </p:cTn>
                                        <p:tgtEl>
                                          <p:spTgt spid="6"/>
                                        </p:tgtEl>
                                        <p:attrNameLst>
                                          <p:attrName>r</p:attrName>
                                        </p:attrNameLst>
                                      </p:cBhvr>
                                    </p:animRot>
                                    <p:animRot by="-1500000">
                                      <p:cBhvr>
                                        <p:cTn id="12" dur="125" fill="hold">
                                          <p:stCondLst>
                                            <p:cond delay="125"/>
                                          </p:stCondLst>
                                        </p:cTn>
                                        <p:tgtEl>
                                          <p:spTgt spid="6"/>
                                        </p:tgtEl>
                                        <p:attrNameLst>
                                          <p:attrName>r</p:attrName>
                                        </p:attrNameLst>
                                      </p:cBhvr>
                                    </p:animRot>
                                    <p:animRot by="-1500000">
                                      <p:cBhvr>
                                        <p:cTn id="13" dur="125" fill="hold">
                                          <p:stCondLst>
                                            <p:cond delay="250"/>
                                          </p:stCondLst>
                                        </p:cTn>
                                        <p:tgtEl>
                                          <p:spTgt spid="6"/>
                                        </p:tgtEl>
                                        <p:attrNameLst>
                                          <p:attrName>r</p:attrName>
                                        </p:attrNameLst>
                                      </p:cBhvr>
                                    </p:animRot>
                                    <p:animRot by="1500000">
                                      <p:cBhvr>
                                        <p:cTn id="14"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F5E69"/>
        </a:solidFill>
        <a:effectLst/>
      </p:bgPr>
    </p:bg>
    <p:spTree>
      <p:nvGrpSpPr>
        <p:cNvPr id="1" name=""/>
        <p:cNvGrpSpPr/>
        <p:nvPr/>
      </p:nvGrpSpPr>
      <p:grpSpPr>
        <a:xfrm>
          <a:off x="0" y="0"/>
          <a:ext cx="0" cy="0"/>
          <a:chOff x="0" y="0"/>
          <a:chExt cx="0" cy="0"/>
        </a:xfrm>
      </p:grpSpPr>
      <p:sp>
        <p:nvSpPr>
          <p:cNvPr id="2" name="TextBox 2"/>
          <p:cNvSpPr txBox="1"/>
          <p:nvPr/>
        </p:nvSpPr>
        <p:spPr>
          <a:xfrm>
            <a:off x="4407343" y="4604622"/>
            <a:ext cx="13434854" cy="4488408"/>
          </a:xfrm>
          <a:prstGeom prst="rect">
            <a:avLst/>
          </a:prstGeom>
        </p:spPr>
        <p:txBody>
          <a:bodyPr lIns="0" tIns="0" rIns="0" bIns="0" rtlCol="0" anchor="t">
            <a:spAutoFit/>
          </a:bodyPr>
          <a:lstStyle/>
          <a:p>
            <a:pPr algn="ctr">
              <a:lnSpc>
                <a:spcPts val="6999"/>
              </a:lnSpc>
            </a:pPr>
            <a:r>
              <a:rPr lang="en-US" sz="4999" dirty="0">
                <a:solidFill>
                  <a:srgbClr val="FFFFFF"/>
                </a:solidFill>
                <a:latin typeface="One Little Font"/>
                <a:ea typeface="One Little Font"/>
                <a:cs typeface="One Little Font"/>
                <a:sym typeface="One Little Font"/>
              </a:rPr>
              <a:t>While February is the shortest month of the year it is filled with SO many special days!  There’s Groundhog’s Day, the 100th Day of School, President’s Day, Chinese New Year, and Valentine’s day.  Also, February is Black History Month.</a:t>
            </a:r>
          </a:p>
        </p:txBody>
      </p:sp>
      <p:sp>
        <p:nvSpPr>
          <p:cNvPr id="3" name="Freeform 3"/>
          <p:cNvSpPr/>
          <p:nvPr/>
        </p:nvSpPr>
        <p:spPr>
          <a:xfrm rot="-984992">
            <a:off x="70504" y="7252570"/>
            <a:ext cx="3373103" cy="3212881"/>
          </a:xfrm>
          <a:custGeom>
            <a:avLst/>
            <a:gdLst/>
            <a:ahLst/>
            <a:cxnLst/>
            <a:rect l="l" t="t" r="r" b="b"/>
            <a:pathLst>
              <a:path w="3373103" h="3212881">
                <a:moveTo>
                  <a:pt x="0" y="0"/>
                </a:moveTo>
                <a:lnTo>
                  <a:pt x="3373103" y="0"/>
                </a:lnTo>
                <a:lnTo>
                  <a:pt x="3373103" y="3212881"/>
                </a:lnTo>
                <a:lnTo>
                  <a:pt x="0" y="3212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400850">
            <a:off x="15753388" y="354365"/>
            <a:ext cx="2226512" cy="2120752"/>
          </a:xfrm>
          <a:custGeom>
            <a:avLst/>
            <a:gdLst/>
            <a:ahLst/>
            <a:cxnLst/>
            <a:rect l="l" t="t" r="r" b="b"/>
            <a:pathLst>
              <a:path w="2226512" h="2120752">
                <a:moveTo>
                  <a:pt x="0" y="0"/>
                </a:moveTo>
                <a:lnTo>
                  <a:pt x="2226511" y="0"/>
                </a:lnTo>
                <a:lnTo>
                  <a:pt x="2226511" y="2120753"/>
                </a:lnTo>
                <a:lnTo>
                  <a:pt x="0" y="21207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048583" flipH="1">
            <a:off x="3458721" y="8236702"/>
            <a:ext cx="1897242" cy="1807123"/>
          </a:xfrm>
          <a:custGeom>
            <a:avLst/>
            <a:gdLst/>
            <a:ahLst/>
            <a:cxnLst/>
            <a:rect l="l" t="t" r="r" b="b"/>
            <a:pathLst>
              <a:path w="1897242" h="1807123">
                <a:moveTo>
                  <a:pt x="1897242" y="0"/>
                </a:moveTo>
                <a:lnTo>
                  <a:pt x="0" y="0"/>
                </a:lnTo>
                <a:lnTo>
                  <a:pt x="0" y="1807123"/>
                </a:lnTo>
                <a:lnTo>
                  <a:pt x="1897242" y="1807123"/>
                </a:lnTo>
                <a:lnTo>
                  <a:pt x="1897242"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746393">
            <a:off x="399119" y="5416012"/>
            <a:ext cx="1540379" cy="1467211"/>
          </a:xfrm>
          <a:custGeom>
            <a:avLst/>
            <a:gdLst/>
            <a:ahLst/>
            <a:cxnLst/>
            <a:rect l="l" t="t" r="r" b="b"/>
            <a:pathLst>
              <a:path w="1540379" h="1467211">
                <a:moveTo>
                  <a:pt x="0" y="0"/>
                </a:moveTo>
                <a:lnTo>
                  <a:pt x="1540379" y="0"/>
                </a:lnTo>
                <a:lnTo>
                  <a:pt x="1540379" y="1467211"/>
                </a:lnTo>
                <a:lnTo>
                  <a:pt x="0" y="14672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746393">
            <a:off x="15975874" y="2951077"/>
            <a:ext cx="1259694" cy="1199859"/>
          </a:xfrm>
          <a:custGeom>
            <a:avLst/>
            <a:gdLst/>
            <a:ahLst/>
            <a:cxnLst/>
            <a:rect l="l" t="t" r="r" b="b"/>
            <a:pathLst>
              <a:path w="1259694" h="1199859">
                <a:moveTo>
                  <a:pt x="0" y="0"/>
                </a:moveTo>
                <a:lnTo>
                  <a:pt x="1259694" y="0"/>
                </a:lnTo>
                <a:lnTo>
                  <a:pt x="1259694" y="1199858"/>
                </a:lnTo>
                <a:lnTo>
                  <a:pt x="0" y="1199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938833" y="207259"/>
            <a:ext cx="13485476" cy="3779520"/>
          </a:xfrm>
          <a:prstGeom prst="rect">
            <a:avLst/>
          </a:prstGeom>
        </p:spPr>
        <p:txBody>
          <a:bodyPr lIns="0" tIns="0" rIns="0" bIns="0" rtlCol="0" anchor="t">
            <a:spAutoFit/>
          </a:bodyPr>
          <a:lstStyle/>
          <a:p>
            <a:pPr algn="ctr">
              <a:lnSpc>
                <a:spcPts val="10080"/>
              </a:lnSpc>
            </a:pPr>
            <a:r>
              <a:rPr lang="en-US" sz="7200">
                <a:solidFill>
                  <a:srgbClr val="FFFFFF"/>
                </a:solidFill>
                <a:latin typeface="Lovelo"/>
                <a:ea typeface="Lovelo"/>
                <a:cs typeface="Lovelo"/>
                <a:sym typeface="Lovelo"/>
              </a:rPr>
              <a:t>Do  you know Which month is the Busiest Month of the year?</a:t>
            </a:r>
          </a:p>
        </p:txBody>
      </p:sp>
      <p:sp>
        <p:nvSpPr>
          <p:cNvPr id="9" name="Freeform 9"/>
          <p:cNvSpPr/>
          <p:nvPr/>
        </p:nvSpPr>
        <p:spPr>
          <a:xfrm>
            <a:off x="2598192" y="3986779"/>
            <a:ext cx="12166759" cy="265457"/>
          </a:xfrm>
          <a:custGeom>
            <a:avLst/>
            <a:gdLst/>
            <a:ahLst/>
            <a:cxnLst/>
            <a:rect l="l" t="t" r="r" b="b"/>
            <a:pathLst>
              <a:path w="12166759" h="265457">
                <a:moveTo>
                  <a:pt x="0" y="0"/>
                </a:moveTo>
                <a:lnTo>
                  <a:pt x="12166758" y="0"/>
                </a:lnTo>
                <a:lnTo>
                  <a:pt x="12166758" y="265457"/>
                </a:lnTo>
                <a:lnTo>
                  <a:pt x="0" y="2654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F5E69"/>
        </a:solidFill>
        <a:effectLst/>
      </p:bgPr>
    </p:bg>
    <p:spTree>
      <p:nvGrpSpPr>
        <p:cNvPr id="1" name=""/>
        <p:cNvGrpSpPr/>
        <p:nvPr/>
      </p:nvGrpSpPr>
      <p:grpSpPr>
        <a:xfrm>
          <a:off x="0" y="0"/>
          <a:ext cx="0" cy="0"/>
          <a:chOff x="0" y="0"/>
          <a:chExt cx="0" cy="0"/>
        </a:xfrm>
      </p:grpSpPr>
      <p:sp>
        <p:nvSpPr>
          <p:cNvPr id="2" name="Freeform 2"/>
          <p:cNvSpPr/>
          <p:nvPr/>
        </p:nvSpPr>
        <p:spPr>
          <a:xfrm>
            <a:off x="3758865" y="6949483"/>
            <a:ext cx="3469606" cy="3304800"/>
          </a:xfrm>
          <a:custGeom>
            <a:avLst/>
            <a:gdLst/>
            <a:ahLst/>
            <a:cxnLst/>
            <a:rect l="l" t="t" r="r" b="b"/>
            <a:pathLst>
              <a:path w="3469606" h="3304800">
                <a:moveTo>
                  <a:pt x="0" y="0"/>
                </a:moveTo>
                <a:lnTo>
                  <a:pt x="3469606" y="0"/>
                </a:lnTo>
                <a:lnTo>
                  <a:pt x="3469606" y="3304800"/>
                </a:lnTo>
                <a:lnTo>
                  <a:pt x="0" y="330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22126" y="6949483"/>
            <a:ext cx="3636739" cy="3463994"/>
          </a:xfrm>
          <a:custGeom>
            <a:avLst/>
            <a:gdLst/>
            <a:ahLst/>
            <a:cxnLst/>
            <a:rect l="l" t="t" r="r" b="b"/>
            <a:pathLst>
              <a:path w="3636739" h="3463994">
                <a:moveTo>
                  <a:pt x="3636739" y="0"/>
                </a:moveTo>
                <a:lnTo>
                  <a:pt x="0" y="0"/>
                </a:lnTo>
                <a:lnTo>
                  <a:pt x="0" y="3463994"/>
                </a:lnTo>
                <a:lnTo>
                  <a:pt x="3636739" y="3463994"/>
                </a:lnTo>
                <a:lnTo>
                  <a:pt x="3636739"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1022016" y="6949483"/>
            <a:ext cx="3469606" cy="3304800"/>
          </a:xfrm>
          <a:custGeom>
            <a:avLst/>
            <a:gdLst/>
            <a:ahLst/>
            <a:cxnLst/>
            <a:rect l="l" t="t" r="r" b="b"/>
            <a:pathLst>
              <a:path w="3469606" h="3304800">
                <a:moveTo>
                  <a:pt x="0" y="0"/>
                </a:moveTo>
                <a:lnTo>
                  <a:pt x="3469606" y="0"/>
                </a:lnTo>
                <a:lnTo>
                  <a:pt x="3469606" y="3304800"/>
                </a:lnTo>
                <a:lnTo>
                  <a:pt x="0" y="330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flipH="1">
            <a:off x="7385278" y="6949483"/>
            <a:ext cx="3636739" cy="3463994"/>
          </a:xfrm>
          <a:custGeom>
            <a:avLst/>
            <a:gdLst/>
            <a:ahLst/>
            <a:cxnLst/>
            <a:rect l="l" t="t" r="r" b="b"/>
            <a:pathLst>
              <a:path w="3636739" h="3463994">
                <a:moveTo>
                  <a:pt x="3636738" y="0"/>
                </a:moveTo>
                <a:lnTo>
                  <a:pt x="0" y="0"/>
                </a:lnTo>
                <a:lnTo>
                  <a:pt x="0" y="3463994"/>
                </a:lnTo>
                <a:lnTo>
                  <a:pt x="3636738" y="3463994"/>
                </a:lnTo>
                <a:lnTo>
                  <a:pt x="363673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14651261" y="6949483"/>
            <a:ext cx="3636739" cy="3463994"/>
          </a:xfrm>
          <a:custGeom>
            <a:avLst/>
            <a:gdLst/>
            <a:ahLst/>
            <a:cxnLst/>
            <a:rect l="l" t="t" r="r" b="b"/>
            <a:pathLst>
              <a:path w="3636739" h="3463994">
                <a:moveTo>
                  <a:pt x="3636739" y="0"/>
                </a:moveTo>
                <a:lnTo>
                  <a:pt x="0" y="0"/>
                </a:lnTo>
                <a:lnTo>
                  <a:pt x="0" y="3463994"/>
                </a:lnTo>
                <a:lnTo>
                  <a:pt x="3636739" y="3463994"/>
                </a:lnTo>
                <a:lnTo>
                  <a:pt x="3636739"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4026950" y="4276726"/>
            <a:ext cx="10640466" cy="1552573"/>
          </a:xfrm>
          <a:prstGeom prst="rect">
            <a:avLst/>
          </a:prstGeom>
        </p:spPr>
        <p:txBody>
          <a:bodyPr lIns="0" tIns="0" rIns="0" bIns="0" rtlCol="0" anchor="t">
            <a:spAutoFit/>
          </a:bodyPr>
          <a:lstStyle/>
          <a:p>
            <a:pPr algn="ctr">
              <a:lnSpc>
                <a:spcPts val="12600"/>
              </a:lnSpc>
            </a:pPr>
            <a:r>
              <a:rPr lang="en-US" sz="9000" dirty="0">
                <a:solidFill>
                  <a:srgbClr val="FFFFFF"/>
                </a:solidFill>
                <a:latin typeface="Lovelo"/>
                <a:ea typeface="Lovelo"/>
                <a:cs typeface="Lovelo"/>
                <a:sym typeface="Lovelo"/>
              </a:rPr>
              <a:t>Rare Disease Day</a:t>
            </a:r>
          </a:p>
        </p:txBody>
      </p:sp>
      <p:sp>
        <p:nvSpPr>
          <p:cNvPr id="8" name="TextBox 8"/>
          <p:cNvSpPr txBox="1"/>
          <p:nvPr/>
        </p:nvSpPr>
        <p:spPr>
          <a:xfrm>
            <a:off x="1940495" y="1214058"/>
            <a:ext cx="14813375" cy="2091817"/>
          </a:xfrm>
          <a:prstGeom prst="rect">
            <a:avLst/>
          </a:prstGeom>
        </p:spPr>
        <p:txBody>
          <a:bodyPr lIns="0" tIns="0" rIns="0" bIns="0" rtlCol="0" anchor="t">
            <a:spAutoFit/>
          </a:bodyPr>
          <a:lstStyle/>
          <a:p>
            <a:pPr algn="ctr">
              <a:lnSpc>
                <a:spcPts val="8383"/>
              </a:lnSpc>
            </a:pPr>
            <a:r>
              <a:rPr lang="en-US" sz="6399">
                <a:solidFill>
                  <a:srgbClr val="FFFFFF"/>
                </a:solidFill>
                <a:latin typeface="One Little Font"/>
                <a:ea typeface="One Little Font"/>
                <a:cs typeface="One Little Font"/>
                <a:sym typeface="One Little Font"/>
              </a:rPr>
              <a:t>At the end of the month there is a VERY special day.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BDB"/>
        </a:solidFill>
        <a:effectLst/>
      </p:bgPr>
    </p:bg>
    <p:spTree>
      <p:nvGrpSpPr>
        <p:cNvPr id="1" name=""/>
        <p:cNvGrpSpPr/>
        <p:nvPr/>
      </p:nvGrpSpPr>
      <p:grpSpPr>
        <a:xfrm>
          <a:off x="0" y="0"/>
          <a:ext cx="0" cy="0"/>
          <a:chOff x="0" y="0"/>
          <a:chExt cx="0" cy="0"/>
        </a:xfrm>
      </p:grpSpPr>
      <p:grpSp>
        <p:nvGrpSpPr>
          <p:cNvPr id="2" name="Group 2"/>
          <p:cNvGrpSpPr/>
          <p:nvPr/>
        </p:nvGrpSpPr>
        <p:grpSpPr>
          <a:xfrm>
            <a:off x="-2499297" y="2473952"/>
            <a:ext cx="4998595" cy="499859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B057"/>
            </a:solidFill>
          </p:spPr>
        </p:sp>
        <p:sp>
          <p:nvSpPr>
            <p:cNvPr id="4" name="TextBox 4"/>
            <p:cNvSpPr txBox="1"/>
            <p:nvPr/>
          </p:nvSpPr>
          <p:spPr>
            <a:xfrm>
              <a:off x="76200" y="47625"/>
              <a:ext cx="660400" cy="688975"/>
            </a:xfrm>
            <a:prstGeom prst="rect">
              <a:avLst/>
            </a:prstGeom>
          </p:spPr>
          <p:txBody>
            <a:bodyPr lIns="43844" tIns="43844" rIns="43844" bIns="43844" rtlCol="0" anchor="ctr"/>
            <a:lstStyle/>
            <a:p>
              <a:pPr algn="ctr">
                <a:lnSpc>
                  <a:spcPts val="2296"/>
                </a:lnSpc>
              </a:pPr>
              <a:endParaRPr/>
            </a:p>
          </p:txBody>
        </p:sp>
      </p:grpSp>
      <p:sp>
        <p:nvSpPr>
          <p:cNvPr id="5" name="Freeform 5"/>
          <p:cNvSpPr/>
          <p:nvPr/>
        </p:nvSpPr>
        <p:spPr>
          <a:xfrm rot="-46456">
            <a:off x="-869625" y="4138557"/>
            <a:ext cx="2196558" cy="1669384"/>
          </a:xfrm>
          <a:custGeom>
            <a:avLst/>
            <a:gdLst/>
            <a:ahLst/>
            <a:cxnLst/>
            <a:rect l="l" t="t" r="r" b="b"/>
            <a:pathLst>
              <a:path w="2196558" h="1669384">
                <a:moveTo>
                  <a:pt x="0" y="0"/>
                </a:moveTo>
                <a:lnTo>
                  <a:pt x="2196558" y="0"/>
                </a:lnTo>
                <a:lnTo>
                  <a:pt x="2196558" y="1669385"/>
                </a:lnTo>
                <a:lnTo>
                  <a:pt x="0" y="16693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rot="5400000">
            <a:off x="-2536335" y="2597248"/>
            <a:ext cx="10165173" cy="5092504"/>
            <a:chOff x="0" y="0"/>
            <a:chExt cx="13553565" cy="6790005"/>
          </a:xfrm>
        </p:grpSpPr>
        <p:grpSp>
          <p:nvGrpSpPr>
            <p:cNvPr id="7" name="Group 7"/>
            <p:cNvGrpSpPr/>
            <p:nvPr/>
          </p:nvGrpSpPr>
          <p:grpSpPr>
            <a:xfrm rot="-46456">
              <a:off x="10945836" y="6273583"/>
              <a:ext cx="2604477" cy="498847"/>
              <a:chOff x="0" y="0"/>
              <a:chExt cx="253844" cy="48620"/>
            </a:xfrm>
          </p:grpSpPr>
          <p:sp>
            <p:nvSpPr>
              <p:cNvPr id="8" name="Freeform 8"/>
              <p:cNvSpPr/>
              <p:nvPr/>
            </p:nvSpPr>
            <p:spPr>
              <a:xfrm>
                <a:off x="0" y="0"/>
                <a:ext cx="253844" cy="48620"/>
              </a:xfrm>
              <a:custGeom>
                <a:avLst/>
                <a:gdLst/>
                <a:ahLst/>
                <a:cxnLst/>
                <a:rect l="l" t="t" r="r" b="b"/>
                <a:pathLst>
                  <a:path w="253844" h="48620">
                    <a:moveTo>
                      <a:pt x="24310" y="0"/>
                    </a:moveTo>
                    <a:lnTo>
                      <a:pt x="229534" y="0"/>
                    </a:lnTo>
                    <a:cubicBezTo>
                      <a:pt x="235981" y="0"/>
                      <a:pt x="242165" y="2561"/>
                      <a:pt x="246724" y="7120"/>
                    </a:cubicBezTo>
                    <a:cubicBezTo>
                      <a:pt x="251283" y="11679"/>
                      <a:pt x="253844" y="17863"/>
                      <a:pt x="253844" y="24310"/>
                    </a:cubicBezTo>
                    <a:lnTo>
                      <a:pt x="253844" y="24310"/>
                    </a:lnTo>
                    <a:cubicBezTo>
                      <a:pt x="253844" y="30757"/>
                      <a:pt x="251283" y="36941"/>
                      <a:pt x="246724" y="41500"/>
                    </a:cubicBezTo>
                    <a:cubicBezTo>
                      <a:pt x="242165" y="46059"/>
                      <a:pt x="235981" y="48620"/>
                      <a:pt x="229534"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sp>
          <p:sp>
            <p:nvSpPr>
              <p:cNvPr id="9" name="TextBox 9"/>
              <p:cNvSpPr txBox="1"/>
              <p:nvPr/>
            </p:nvSpPr>
            <p:spPr>
              <a:xfrm>
                <a:off x="0" y="-28575"/>
                <a:ext cx="253844" cy="77195"/>
              </a:xfrm>
              <a:prstGeom prst="rect">
                <a:avLst/>
              </a:prstGeom>
            </p:spPr>
            <p:txBody>
              <a:bodyPr lIns="55013" tIns="55013" rIns="55013" bIns="55013" rtlCol="0" anchor="ctr"/>
              <a:lstStyle/>
              <a:p>
                <a:pPr algn="ctr">
                  <a:lnSpc>
                    <a:spcPts val="2034"/>
                  </a:lnSpc>
                </a:pPr>
                <a:endParaRPr/>
              </a:p>
            </p:txBody>
          </p:sp>
        </p:grpSp>
        <p:grpSp>
          <p:nvGrpSpPr>
            <p:cNvPr id="10" name="Group 10"/>
            <p:cNvGrpSpPr/>
            <p:nvPr/>
          </p:nvGrpSpPr>
          <p:grpSpPr>
            <a:xfrm rot="2011894">
              <a:off x="776765" y="3262788"/>
              <a:ext cx="2795189" cy="498847"/>
              <a:chOff x="0" y="0"/>
              <a:chExt cx="272432" cy="48620"/>
            </a:xfrm>
          </p:grpSpPr>
          <p:sp>
            <p:nvSpPr>
              <p:cNvPr id="11" name="Freeform 11"/>
              <p:cNvSpPr/>
              <p:nvPr/>
            </p:nvSpPr>
            <p:spPr>
              <a:xfrm>
                <a:off x="0" y="0"/>
                <a:ext cx="272432" cy="48620"/>
              </a:xfrm>
              <a:custGeom>
                <a:avLst/>
                <a:gdLst/>
                <a:ahLst/>
                <a:cxnLst/>
                <a:rect l="l" t="t" r="r" b="b"/>
                <a:pathLst>
                  <a:path w="272432" h="48620">
                    <a:moveTo>
                      <a:pt x="24310" y="0"/>
                    </a:moveTo>
                    <a:lnTo>
                      <a:pt x="248122" y="0"/>
                    </a:lnTo>
                    <a:cubicBezTo>
                      <a:pt x="254569" y="0"/>
                      <a:pt x="260752" y="2561"/>
                      <a:pt x="265311" y="7120"/>
                    </a:cubicBezTo>
                    <a:cubicBezTo>
                      <a:pt x="269870" y="11679"/>
                      <a:pt x="272432" y="17863"/>
                      <a:pt x="272432" y="24310"/>
                    </a:cubicBezTo>
                    <a:lnTo>
                      <a:pt x="272432" y="24310"/>
                    </a:lnTo>
                    <a:cubicBezTo>
                      <a:pt x="272432" y="30757"/>
                      <a:pt x="269870" y="36941"/>
                      <a:pt x="265311" y="41500"/>
                    </a:cubicBezTo>
                    <a:cubicBezTo>
                      <a:pt x="260752" y="46059"/>
                      <a:pt x="254569" y="48620"/>
                      <a:pt x="248122"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ED8B2B"/>
              </a:solidFill>
            </p:spPr>
          </p:sp>
          <p:sp>
            <p:nvSpPr>
              <p:cNvPr id="12" name="TextBox 12"/>
              <p:cNvSpPr txBox="1"/>
              <p:nvPr/>
            </p:nvSpPr>
            <p:spPr>
              <a:xfrm>
                <a:off x="0" y="-28575"/>
                <a:ext cx="272432" cy="77195"/>
              </a:xfrm>
              <a:prstGeom prst="rect">
                <a:avLst/>
              </a:prstGeom>
            </p:spPr>
            <p:txBody>
              <a:bodyPr lIns="55013" tIns="55013" rIns="55013" bIns="55013" rtlCol="0" anchor="ctr"/>
              <a:lstStyle/>
              <a:p>
                <a:pPr algn="ctr">
                  <a:lnSpc>
                    <a:spcPts val="2034"/>
                  </a:lnSpc>
                </a:pPr>
                <a:endParaRPr/>
              </a:p>
            </p:txBody>
          </p:sp>
        </p:grpSp>
        <p:grpSp>
          <p:nvGrpSpPr>
            <p:cNvPr id="13" name="Group 13"/>
            <p:cNvGrpSpPr/>
            <p:nvPr/>
          </p:nvGrpSpPr>
          <p:grpSpPr>
            <a:xfrm rot="3174947">
              <a:off x="1766629" y="2024481"/>
              <a:ext cx="3047149" cy="553924"/>
              <a:chOff x="0" y="0"/>
              <a:chExt cx="296989" cy="53988"/>
            </a:xfrm>
          </p:grpSpPr>
          <p:sp>
            <p:nvSpPr>
              <p:cNvPr id="14" name="Freeform 14"/>
              <p:cNvSpPr/>
              <p:nvPr/>
            </p:nvSpPr>
            <p:spPr>
              <a:xfrm>
                <a:off x="0" y="0"/>
                <a:ext cx="296989" cy="53988"/>
              </a:xfrm>
              <a:custGeom>
                <a:avLst/>
                <a:gdLst/>
                <a:ahLst/>
                <a:cxnLst/>
                <a:rect l="l" t="t" r="r" b="b"/>
                <a:pathLst>
                  <a:path w="296989" h="53988">
                    <a:moveTo>
                      <a:pt x="26994" y="0"/>
                    </a:moveTo>
                    <a:lnTo>
                      <a:pt x="269995" y="0"/>
                    </a:lnTo>
                    <a:cubicBezTo>
                      <a:pt x="277154" y="0"/>
                      <a:pt x="284020" y="2844"/>
                      <a:pt x="289082" y="7906"/>
                    </a:cubicBezTo>
                    <a:cubicBezTo>
                      <a:pt x="294145" y="12969"/>
                      <a:pt x="296989" y="19835"/>
                      <a:pt x="296989" y="26994"/>
                    </a:cubicBezTo>
                    <a:lnTo>
                      <a:pt x="296989" y="26994"/>
                    </a:lnTo>
                    <a:cubicBezTo>
                      <a:pt x="296989" y="34153"/>
                      <a:pt x="294145" y="41019"/>
                      <a:pt x="289082" y="46082"/>
                    </a:cubicBezTo>
                    <a:cubicBezTo>
                      <a:pt x="284020" y="51144"/>
                      <a:pt x="277154" y="53988"/>
                      <a:pt x="269995" y="53988"/>
                    </a:cubicBezTo>
                    <a:lnTo>
                      <a:pt x="26994" y="53988"/>
                    </a:lnTo>
                    <a:cubicBezTo>
                      <a:pt x="19835" y="53988"/>
                      <a:pt x="12969" y="51144"/>
                      <a:pt x="7906" y="46082"/>
                    </a:cubicBezTo>
                    <a:cubicBezTo>
                      <a:pt x="2844" y="41019"/>
                      <a:pt x="0" y="34153"/>
                      <a:pt x="0" y="26994"/>
                    </a:cubicBezTo>
                    <a:lnTo>
                      <a:pt x="0" y="26994"/>
                    </a:lnTo>
                    <a:cubicBezTo>
                      <a:pt x="0" y="19835"/>
                      <a:pt x="2844" y="12969"/>
                      <a:pt x="7906" y="7906"/>
                    </a:cubicBezTo>
                    <a:cubicBezTo>
                      <a:pt x="12969" y="2844"/>
                      <a:pt x="19835" y="0"/>
                      <a:pt x="26994" y="0"/>
                    </a:cubicBezTo>
                    <a:close/>
                  </a:path>
                </a:pathLst>
              </a:custGeom>
              <a:solidFill>
                <a:srgbClr val="7BADB2"/>
              </a:solidFill>
            </p:spPr>
          </p:sp>
          <p:sp>
            <p:nvSpPr>
              <p:cNvPr id="15" name="TextBox 15"/>
              <p:cNvSpPr txBox="1"/>
              <p:nvPr/>
            </p:nvSpPr>
            <p:spPr>
              <a:xfrm>
                <a:off x="0" y="-28575"/>
                <a:ext cx="296989" cy="82563"/>
              </a:xfrm>
              <a:prstGeom prst="rect">
                <a:avLst/>
              </a:prstGeom>
            </p:spPr>
            <p:txBody>
              <a:bodyPr lIns="55013" tIns="55013" rIns="55013" bIns="55013" rtlCol="0" anchor="ctr"/>
              <a:lstStyle/>
              <a:p>
                <a:pPr algn="ctr">
                  <a:lnSpc>
                    <a:spcPts val="2034"/>
                  </a:lnSpc>
                </a:pPr>
                <a:endParaRPr/>
              </a:p>
            </p:txBody>
          </p:sp>
        </p:grpSp>
        <p:grpSp>
          <p:nvGrpSpPr>
            <p:cNvPr id="16" name="Group 16"/>
            <p:cNvGrpSpPr/>
            <p:nvPr/>
          </p:nvGrpSpPr>
          <p:grpSpPr>
            <a:xfrm rot="-46456">
              <a:off x="3258" y="6180663"/>
              <a:ext cx="2455529" cy="498847"/>
              <a:chOff x="0" y="0"/>
              <a:chExt cx="239327" cy="48620"/>
            </a:xfrm>
          </p:grpSpPr>
          <p:sp>
            <p:nvSpPr>
              <p:cNvPr id="17" name="Freeform 17"/>
              <p:cNvSpPr/>
              <p:nvPr/>
            </p:nvSpPr>
            <p:spPr>
              <a:xfrm>
                <a:off x="0" y="0"/>
                <a:ext cx="239327" cy="48620"/>
              </a:xfrm>
              <a:custGeom>
                <a:avLst/>
                <a:gdLst/>
                <a:ahLst/>
                <a:cxnLst/>
                <a:rect l="l" t="t" r="r" b="b"/>
                <a:pathLst>
                  <a:path w="239327" h="48620">
                    <a:moveTo>
                      <a:pt x="24310" y="0"/>
                    </a:moveTo>
                    <a:lnTo>
                      <a:pt x="215017" y="0"/>
                    </a:lnTo>
                    <a:cubicBezTo>
                      <a:pt x="221464" y="0"/>
                      <a:pt x="227647" y="2561"/>
                      <a:pt x="232206" y="7120"/>
                    </a:cubicBezTo>
                    <a:cubicBezTo>
                      <a:pt x="236765" y="11679"/>
                      <a:pt x="239327" y="17863"/>
                      <a:pt x="239327" y="24310"/>
                    </a:cubicBezTo>
                    <a:lnTo>
                      <a:pt x="239327" y="24310"/>
                    </a:lnTo>
                    <a:cubicBezTo>
                      <a:pt x="239327" y="30757"/>
                      <a:pt x="236765" y="36941"/>
                      <a:pt x="232206" y="41500"/>
                    </a:cubicBezTo>
                    <a:cubicBezTo>
                      <a:pt x="227647" y="46059"/>
                      <a:pt x="221464" y="48620"/>
                      <a:pt x="21501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sp>
          <p:sp>
            <p:nvSpPr>
              <p:cNvPr id="18" name="TextBox 18"/>
              <p:cNvSpPr txBox="1"/>
              <p:nvPr/>
            </p:nvSpPr>
            <p:spPr>
              <a:xfrm>
                <a:off x="0" y="-28575"/>
                <a:ext cx="239327" cy="77195"/>
              </a:xfrm>
              <a:prstGeom prst="rect">
                <a:avLst/>
              </a:prstGeom>
            </p:spPr>
            <p:txBody>
              <a:bodyPr lIns="55013" tIns="55013" rIns="55013" bIns="55013" rtlCol="0" anchor="ctr"/>
              <a:lstStyle/>
              <a:p>
                <a:pPr algn="ctr">
                  <a:lnSpc>
                    <a:spcPts val="2034"/>
                  </a:lnSpc>
                </a:pPr>
                <a:endParaRPr/>
              </a:p>
            </p:txBody>
          </p:sp>
        </p:grpSp>
        <p:grpSp>
          <p:nvGrpSpPr>
            <p:cNvPr id="19" name="Group 19"/>
            <p:cNvGrpSpPr/>
            <p:nvPr/>
          </p:nvGrpSpPr>
          <p:grpSpPr>
            <a:xfrm rot="4289385">
              <a:off x="3382068" y="1319340"/>
              <a:ext cx="2960613" cy="498847"/>
              <a:chOff x="0" y="0"/>
              <a:chExt cx="288554" cy="48620"/>
            </a:xfrm>
          </p:grpSpPr>
          <p:sp>
            <p:nvSpPr>
              <p:cNvPr id="20" name="Freeform 20"/>
              <p:cNvSpPr/>
              <p:nvPr/>
            </p:nvSpPr>
            <p:spPr>
              <a:xfrm>
                <a:off x="0" y="0"/>
                <a:ext cx="288554" cy="48620"/>
              </a:xfrm>
              <a:custGeom>
                <a:avLst/>
                <a:gdLst/>
                <a:ahLst/>
                <a:cxnLst/>
                <a:rect l="l" t="t" r="r" b="b"/>
                <a:pathLst>
                  <a:path w="288554" h="48620">
                    <a:moveTo>
                      <a:pt x="24310" y="0"/>
                    </a:moveTo>
                    <a:lnTo>
                      <a:pt x="264245" y="0"/>
                    </a:lnTo>
                    <a:cubicBezTo>
                      <a:pt x="270692" y="0"/>
                      <a:pt x="276875" y="2561"/>
                      <a:pt x="281434" y="7120"/>
                    </a:cubicBezTo>
                    <a:cubicBezTo>
                      <a:pt x="285993" y="11679"/>
                      <a:pt x="288554" y="17863"/>
                      <a:pt x="288554" y="24310"/>
                    </a:cubicBezTo>
                    <a:lnTo>
                      <a:pt x="288554" y="24310"/>
                    </a:lnTo>
                    <a:cubicBezTo>
                      <a:pt x="288554" y="30757"/>
                      <a:pt x="285993" y="36941"/>
                      <a:pt x="281434" y="41500"/>
                    </a:cubicBezTo>
                    <a:cubicBezTo>
                      <a:pt x="276875" y="46059"/>
                      <a:pt x="270692" y="48620"/>
                      <a:pt x="264245"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8C578"/>
              </a:solidFill>
            </p:spPr>
          </p:sp>
          <p:sp>
            <p:nvSpPr>
              <p:cNvPr id="21" name="TextBox 21"/>
              <p:cNvSpPr txBox="1"/>
              <p:nvPr/>
            </p:nvSpPr>
            <p:spPr>
              <a:xfrm>
                <a:off x="0" y="-28575"/>
                <a:ext cx="288554" cy="77195"/>
              </a:xfrm>
              <a:prstGeom prst="rect">
                <a:avLst/>
              </a:prstGeom>
            </p:spPr>
            <p:txBody>
              <a:bodyPr lIns="55013" tIns="55013" rIns="55013" bIns="55013" rtlCol="0" anchor="ctr"/>
              <a:lstStyle/>
              <a:p>
                <a:pPr algn="ctr">
                  <a:lnSpc>
                    <a:spcPts val="2034"/>
                  </a:lnSpc>
                </a:pPr>
                <a:endParaRPr/>
              </a:p>
            </p:txBody>
          </p:sp>
        </p:grpSp>
        <p:grpSp>
          <p:nvGrpSpPr>
            <p:cNvPr id="22" name="Group 22"/>
            <p:cNvGrpSpPr/>
            <p:nvPr/>
          </p:nvGrpSpPr>
          <p:grpSpPr>
            <a:xfrm rot="5353543">
              <a:off x="5167677" y="1120271"/>
              <a:ext cx="2732898" cy="498847"/>
              <a:chOff x="0" y="0"/>
              <a:chExt cx="266360" cy="48620"/>
            </a:xfrm>
          </p:grpSpPr>
          <p:sp>
            <p:nvSpPr>
              <p:cNvPr id="23" name="Freeform 23"/>
              <p:cNvSpPr/>
              <p:nvPr/>
            </p:nvSpPr>
            <p:spPr>
              <a:xfrm>
                <a:off x="0" y="0"/>
                <a:ext cx="266360" cy="48620"/>
              </a:xfrm>
              <a:custGeom>
                <a:avLst/>
                <a:gdLst/>
                <a:ahLst/>
                <a:cxnLst/>
                <a:rect l="l" t="t" r="r" b="b"/>
                <a:pathLst>
                  <a:path w="266360" h="48620">
                    <a:moveTo>
                      <a:pt x="24310" y="0"/>
                    </a:moveTo>
                    <a:lnTo>
                      <a:pt x="242050" y="0"/>
                    </a:lnTo>
                    <a:cubicBezTo>
                      <a:pt x="248498" y="0"/>
                      <a:pt x="254681" y="2561"/>
                      <a:pt x="259240" y="7120"/>
                    </a:cubicBezTo>
                    <a:cubicBezTo>
                      <a:pt x="263799" y="11679"/>
                      <a:pt x="266360" y="17863"/>
                      <a:pt x="266360" y="24310"/>
                    </a:cubicBezTo>
                    <a:lnTo>
                      <a:pt x="266360" y="24310"/>
                    </a:lnTo>
                    <a:cubicBezTo>
                      <a:pt x="266360" y="30757"/>
                      <a:pt x="263799" y="36941"/>
                      <a:pt x="259240" y="41500"/>
                    </a:cubicBezTo>
                    <a:cubicBezTo>
                      <a:pt x="254681" y="46059"/>
                      <a:pt x="248498" y="48620"/>
                      <a:pt x="242050"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sp>
          <p:sp>
            <p:nvSpPr>
              <p:cNvPr id="24" name="TextBox 24"/>
              <p:cNvSpPr txBox="1"/>
              <p:nvPr/>
            </p:nvSpPr>
            <p:spPr>
              <a:xfrm>
                <a:off x="0" y="-28575"/>
                <a:ext cx="266360" cy="77195"/>
              </a:xfrm>
              <a:prstGeom prst="rect">
                <a:avLst/>
              </a:prstGeom>
            </p:spPr>
            <p:txBody>
              <a:bodyPr lIns="55013" tIns="55013" rIns="55013" bIns="55013" rtlCol="0" anchor="ctr"/>
              <a:lstStyle/>
              <a:p>
                <a:pPr algn="ctr">
                  <a:lnSpc>
                    <a:spcPts val="2034"/>
                  </a:lnSpc>
                </a:pPr>
                <a:endParaRPr/>
              </a:p>
            </p:txBody>
          </p:sp>
        </p:grpSp>
        <p:grpSp>
          <p:nvGrpSpPr>
            <p:cNvPr id="25" name="Group 25"/>
            <p:cNvGrpSpPr/>
            <p:nvPr/>
          </p:nvGrpSpPr>
          <p:grpSpPr>
            <a:xfrm rot="-2422849">
              <a:off x="9798651" y="3175422"/>
              <a:ext cx="2830433" cy="498847"/>
              <a:chOff x="0" y="0"/>
              <a:chExt cx="275866" cy="48620"/>
            </a:xfrm>
          </p:grpSpPr>
          <p:sp>
            <p:nvSpPr>
              <p:cNvPr id="26" name="Freeform 26"/>
              <p:cNvSpPr/>
              <p:nvPr/>
            </p:nvSpPr>
            <p:spPr>
              <a:xfrm>
                <a:off x="0" y="0"/>
                <a:ext cx="275866" cy="48620"/>
              </a:xfrm>
              <a:custGeom>
                <a:avLst/>
                <a:gdLst/>
                <a:ahLst/>
                <a:cxnLst/>
                <a:rect l="l" t="t" r="r" b="b"/>
                <a:pathLst>
                  <a:path w="275866" h="48620">
                    <a:moveTo>
                      <a:pt x="24310" y="0"/>
                    </a:moveTo>
                    <a:lnTo>
                      <a:pt x="251557" y="0"/>
                    </a:lnTo>
                    <a:cubicBezTo>
                      <a:pt x="258004" y="0"/>
                      <a:pt x="264187" y="2561"/>
                      <a:pt x="268746" y="7120"/>
                    </a:cubicBezTo>
                    <a:cubicBezTo>
                      <a:pt x="273305" y="11679"/>
                      <a:pt x="275866" y="17863"/>
                      <a:pt x="275866" y="24310"/>
                    </a:cubicBezTo>
                    <a:lnTo>
                      <a:pt x="275866" y="24310"/>
                    </a:lnTo>
                    <a:cubicBezTo>
                      <a:pt x="275866" y="30757"/>
                      <a:pt x="273305" y="36941"/>
                      <a:pt x="268746" y="41500"/>
                    </a:cubicBezTo>
                    <a:cubicBezTo>
                      <a:pt x="264187" y="46059"/>
                      <a:pt x="258004" y="48620"/>
                      <a:pt x="25155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ED8B2B"/>
              </a:solidFill>
            </p:spPr>
          </p:sp>
          <p:sp>
            <p:nvSpPr>
              <p:cNvPr id="27" name="TextBox 27"/>
              <p:cNvSpPr txBox="1"/>
              <p:nvPr/>
            </p:nvSpPr>
            <p:spPr>
              <a:xfrm>
                <a:off x="0" y="-28575"/>
                <a:ext cx="275866" cy="77195"/>
              </a:xfrm>
              <a:prstGeom prst="rect">
                <a:avLst/>
              </a:prstGeom>
            </p:spPr>
            <p:txBody>
              <a:bodyPr lIns="55013" tIns="55013" rIns="55013" bIns="55013" rtlCol="0" anchor="ctr"/>
              <a:lstStyle/>
              <a:p>
                <a:pPr algn="ctr">
                  <a:lnSpc>
                    <a:spcPts val="2034"/>
                  </a:lnSpc>
                </a:pPr>
                <a:endParaRPr/>
              </a:p>
            </p:txBody>
          </p:sp>
        </p:grpSp>
        <p:grpSp>
          <p:nvGrpSpPr>
            <p:cNvPr id="28" name="Group 28"/>
            <p:cNvGrpSpPr/>
            <p:nvPr/>
          </p:nvGrpSpPr>
          <p:grpSpPr>
            <a:xfrm rot="-3492020">
              <a:off x="8445010" y="2019098"/>
              <a:ext cx="2853343" cy="498847"/>
              <a:chOff x="0" y="0"/>
              <a:chExt cx="278099" cy="48620"/>
            </a:xfrm>
          </p:grpSpPr>
          <p:sp>
            <p:nvSpPr>
              <p:cNvPr id="29" name="Freeform 29"/>
              <p:cNvSpPr/>
              <p:nvPr/>
            </p:nvSpPr>
            <p:spPr>
              <a:xfrm>
                <a:off x="0" y="0"/>
                <a:ext cx="278099" cy="48620"/>
              </a:xfrm>
              <a:custGeom>
                <a:avLst/>
                <a:gdLst/>
                <a:ahLst/>
                <a:cxnLst/>
                <a:rect l="l" t="t" r="r" b="b"/>
                <a:pathLst>
                  <a:path w="278099" h="48620">
                    <a:moveTo>
                      <a:pt x="24310" y="0"/>
                    </a:moveTo>
                    <a:lnTo>
                      <a:pt x="253789" y="0"/>
                    </a:lnTo>
                    <a:cubicBezTo>
                      <a:pt x="260237" y="0"/>
                      <a:pt x="266420" y="2561"/>
                      <a:pt x="270979" y="7120"/>
                    </a:cubicBezTo>
                    <a:cubicBezTo>
                      <a:pt x="275538" y="11679"/>
                      <a:pt x="278099" y="17863"/>
                      <a:pt x="278099" y="24310"/>
                    </a:cubicBezTo>
                    <a:lnTo>
                      <a:pt x="278099" y="24310"/>
                    </a:lnTo>
                    <a:cubicBezTo>
                      <a:pt x="278099" y="30757"/>
                      <a:pt x="275538" y="36941"/>
                      <a:pt x="270979" y="41500"/>
                    </a:cubicBezTo>
                    <a:cubicBezTo>
                      <a:pt x="266420" y="46059"/>
                      <a:pt x="260237" y="48620"/>
                      <a:pt x="253789"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7BADB2"/>
              </a:solidFill>
            </p:spPr>
          </p:sp>
          <p:sp>
            <p:nvSpPr>
              <p:cNvPr id="30" name="TextBox 30"/>
              <p:cNvSpPr txBox="1"/>
              <p:nvPr/>
            </p:nvSpPr>
            <p:spPr>
              <a:xfrm>
                <a:off x="0" y="-28575"/>
                <a:ext cx="278099" cy="77195"/>
              </a:xfrm>
              <a:prstGeom prst="rect">
                <a:avLst/>
              </a:prstGeom>
            </p:spPr>
            <p:txBody>
              <a:bodyPr lIns="55013" tIns="55013" rIns="55013" bIns="55013" rtlCol="0" anchor="ctr"/>
              <a:lstStyle/>
              <a:p>
                <a:pPr algn="ctr">
                  <a:lnSpc>
                    <a:spcPts val="2034"/>
                  </a:lnSpc>
                </a:pPr>
                <a:endParaRPr/>
              </a:p>
            </p:txBody>
          </p:sp>
        </p:grpSp>
        <p:grpSp>
          <p:nvGrpSpPr>
            <p:cNvPr id="31" name="Group 31"/>
            <p:cNvGrpSpPr/>
            <p:nvPr/>
          </p:nvGrpSpPr>
          <p:grpSpPr>
            <a:xfrm rot="-4364332">
              <a:off x="6777304" y="1304093"/>
              <a:ext cx="2918761" cy="498847"/>
              <a:chOff x="0" y="0"/>
              <a:chExt cx="284475" cy="48620"/>
            </a:xfrm>
          </p:grpSpPr>
          <p:sp>
            <p:nvSpPr>
              <p:cNvPr id="32" name="Freeform 32"/>
              <p:cNvSpPr/>
              <p:nvPr/>
            </p:nvSpPr>
            <p:spPr>
              <a:xfrm>
                <a:off x="0" y="0"/>
                <a:ext cx="284475" cy="48620"/>
              </a:xfrm>
              <a:custGeom>
                <a:avLst/>
                <a:gdLst/>
                <a:ahLst/>
                <a:cxnLst/>
                <a:rect l="l" t="t" r="r" b="b"/>
                <a:pathLst>
                  <a:path w="284475" h="48620">
                    <a:moveTo>
                      <a:pt x="24310" y="0"/>
                    </a:moveTo>
                    <a:lnTo>
                      <a:pt x="260165" y="0"/>
                    </a:lnTo>
                    <a:cubicBezTo>
                      <a:pt x="266613" y="0"/>
                      <a:pt x="272796" y="2561"/>
                      <a:pt x="277355" y="7120"/>
                    </a:cubicBezTo>
                    <a:cubicBezTo>
                      <a:pt x="281914" y="11679"/>
                      <a:pt x="284475" y="17863"/>
                      <a:pt x="284475" y="24310"/>
                    </a:cubicBezTo>
                    <a:lnTo>
                      <a:pt x="284475" y="24310"/>
                    </a:lnTo>
                    <a:cubicBezTo>
                      <a:pt x="284475" y="30757"/>
                      <a:pt x="281914" y="36941"/>
                      <a:pt x="277355" y="41500"/>
                    </a:cubicBezTo>
                    <a:cubicBezTo>
                      <a:pt x="272796" y="46059"/>
                      <a:pt x="266613" y="48620"/>
                      <a:pt x="260165"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8C578"/>
              </a:solidFill>
            </p:spPr>
          </p:sp>
          <p:sp>
            <p:nvSpPr>
              <p:cNvPr id="33" name="TextBox 33"/>
              <p:cNvSpPr txBox="1"/>
              <p:nvPr/>
            </p:nvSpPr>
            <p:spPr>
              <a:xfrm>
                <a:off x="0" y="-28575"/>
                <a:ext cx="284475" cy="77195"/>
              </a:xfrm>
              <a:prstGeom prst="rect">
                <a:avLst/>
              </a:prstGeom>
            </p:spPr>
            <p:txBody>
              <a:bodyPr lIns="55013" tIns="55013" rIns="55013" bIns="55013" rtlCol="0" anchor="ctr"/>
              <a:lstStyle/>
              <a:p>
                <a:pPr algn="ctr">
                  <a:lnSpc>
                    <a:spcPts val="2034"/>
                  </a:lnSpc>
                </a:pPr>
                <a:endParaRPr/>
              </a:p>
            </p:txBody>
          </p:sp>
        </p:grpSp>
        <p:grpSp>
          <p:nvGrpSpPr>
            <p:cNvPr id="34" name="Group 34"/>
            <p:cNvGrpSpPr/>
            <p:nvPr/>
          </p:nvGrpSpPr>
          <p:grpSpPr>
            <a:xfrm rot="1281784">
              <a:off x="186737" y="4569351"/>
              <a:ext cx="2512360" cy="498847"/>
              <a:chOff x="0" y="0"/>
              <a:chExt cx="244866" cy="48620"/>
            </a:xfrm>
          </p:grpSpPr>
          <p:sp>
            <p:nvSpPr>
              <p:cNvPr id="35" name="Freeform 35"/>
              <p:cNvSpPr/>
              <p:nvPr/>
            </p:nvSpPr>
            <p:spPr>
              <a:xfrm>
                <a:off x="0" y="0"/>
                <a:ext cx="244866" cy="48620"/>
              </a:xfrm>
              <a:custGeom>
                <a:avLst/>
                <a:gdLst/>
                <a:ahLst/>
                <a:cxnLst/>
                <a:rect l="l" t="t" r="r" b="b"/>
                <a:pathLst>
                  <a:path w="244866" h="48620">
                    <a:moveTo>
                      <a:pt x="24310" y="0"/>
                    </a:moveTo>
                    <a:lnTo>
                      <a:pt x="220556" y="0"/>
                    </a:lnTo>
                    <a:cubicBezTo>
                      <a:pt x="227003" y="0"/>
                      <a:pt x="233186" y="2561"/>
                      <a:pt x="237745" y="7120"/>
                    </a:cubicBezTo>
                    <a:cubicBezTo>
                      <a:pt x="242304" y="11679"/>
                      <a:pt x="244866" y="17863"/>
                      <a:pt x="244866" y="24310"/>
                    </a:cubicBezTo>
                    <a:lnTo>
                      <a:pt x="244866" y="24310"/>
                    </a:lnTo>
                    <a:cubicBezTo>
                      <a:pt x="244866" y="30757"/>
                      <a:pt x="242304" y="36941"/>
                      <a:pt x="237745" y="41500"/>
                    </a:cubicBezTo>
                    <a:cubicBezTo>
                      <a:pt x="233186" y="46059"/>
                      <a:pt x="227003" y="48620"/>
                      <a:pt x="220556"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FA087"/>
              </a:solidFill>
            </p:spPr>
          </p:sp>
          <p:sp>
            <p:nvSpPr>
              <p:cNvPr id="36" name="TextBox 36"/>
              <p:cNvSpPr txBox="1"/>
              <p:nvPr/>
            </p:nvSpPr>
            <p:spPr>
              <a:xfrm>
                <a:off x="0" y="-28575"/>
                <a:ext cx="244866" cy="77195"/>
              </a:xfrm>
              <a:prstGeom prst="rect">
                <a:avLst/>
              </a:prstGeom>
            </p:spPr>
            <p:txBody>
              <a:bodyPr lIns="55013" tIns="55013" rIns="55013" bIns="55013" rtlCol="0" anchor="ctr"/>
              <a:lstStyle/>
              <a:p>
                <a:pPr algn="ctr">
                  <a:lnSpc>
                    <a:spcPts val="2034"/>
                  </a:lnSpc>
                </a:pPr>
                <a:endParaRPr/>
              </a:p>
            </p:txBody>
          </p:sp>
        </p:grpSp>
        <p:grpSp>
          <p:nvGrpSpPr>
            <p:cNvPr id="37" name="Group 37"/>
            <p:cNvGrpSpPr/>
            <p:nvPr/>
          </p:nvGrpSpPr>
          <p:grpSpPr>
            <a:xfrm rot="-1359837">
              <a:off x="10616815" y="4558025"/>
              <a:ext cx="2796988" cy="498847"/>
              <a:chOff x="0" y="0"/>
              <a:chExt cx="272607" cy="48620"/>
            </a:xfrm>
          </p:grpSpPr>
          <p:sp>
            <p:nvSpPr>
              <p:cNvPr id="38" name="Freeform 38"/>
              <p:cNvSpPr/>
              <p:nvPr/>
            </p:nvSpPr>
            <p:spPr>
              <a:xfrm>
                <a:off x="0" y="0"/>
                <a:ext cx="272607" cy="48620"/>
              </a:xfrm>
              <a:custGeom>
                <a:avLst/>
                <a:gdLst/>
                <a:ahLst/>
                <a:cxnLst/>
                <a:rect l="l" t="t" r="r" b="b"/>
                <a:pathLst>
                  <a:path w="272607" h="48620">
                    <a:moveTo>
                      <a:pt x="24310" y="0"/>
                    </a:moveTo>
                    <a:lnTo>
                      <a:pt x="248297" y="0"/>
                    </a:lnTo>
                    <a:cubicBezTo>
                      <a:pt x="254744" y="0"/>
                      <a:pt x="260928" y="2561"/>
                      <a:pt x="265487" y="7120"/>
                    </a:cubicBezTo>
                    <a:cubicBezTo>
                      <a:pt x="270046" y="11679"/>
                      <a:pt x="272607" y="17863"/>
                      <a:pt x="272607" y="24310"/>
                    </a:cubicBezTo>
                    <a:lnTo>
                      <a:pt x="272607" y="24310"/>
                    </a:lnTo>
                    <a:cubicBezTo>
                      <a:pt x="272607" y="30757"/>
                      <a:pt x="270046" y="36941"/>
                      <a:pt x="265487" y="41500"/>
                    </a:cubicBezTo>
                    <a:cubicBezTo>
                      <a:pt x="260928" y="46059"/>
                      <a:pt x="254744" y="48620"/>
                      <a:pt x="24829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FA087"/>
              </a:solidFill>
            </p:spPr>
          </p:sp>
          <p:sp>
            <p:nvSpPr>
              <p:cNvPr id="39" name="TextBox 39"/>
              <p:cNvSpPr txBox="1"/>
              <p:nvPr/>
            </p:nvSpPr>
            <p:spPr>
              <a:xfrm>
                <a:off x="0" y="-28575"/>
                <a:ext cx="272607" cy="77195"/>
              </a:xfrm>
              <a:prstGeom prst="rect">
                <a:avLst/>
              </a:prstGeom>
            </p:spPr>
            <p:txBody>
              <a:bodyPr lIns="55013" tIns="55013" rIns="55013" bIns="55013" rtlCol="0" anchor="ctr"/>
              <a:lstStyle/>
              <a:p>
                <a:pPr algn="ctr">
                  <a:lnSpc>
                    <a:spcPts val="2034"/>
                  </a:lnSpc>
                </a:pPr>
                <a:endParaRPr/>
              </a:p>
            </p:txBody>
          </p:sp>
        </p:grpSp>
      </p:grpSp>
      <p:sp>
        <p:nvSpPr>
          <p:cNvPr id="40" name="TextBox 40"/>
          <p:cNvSpPr txBox="1"/>
          <p:nvPr/>
        </p:nvSpPr>
        <p:spPr>
          <a:xfrm>
            <a:off x="5498587" y="169520"/>
            <a:ext cx="11666683" cy="3631564"/>
          </a:xfrm>
          <a:prstGeom prst="rect">
            <a:avLst/>
          </a:prstGeom>
        </p:spPr>
        <p:txBody>
          <a:bodyPr lIns="0" tIns="0" rIns="0" bIns="0" rtlCol="0" anchor="t">
            <a:spAutoFit/>
          </a:bodyPr>
          <a:lstStyle/>
          <a:p>
            <a:pPr algn="ctr">
              <a:lnSpc>
                <a:spcPts val="14560"/>
              </a:lnSpc>
            </a:pPr>
            <a:r>
              <a:rPr lang="en-US" sz="10400" dirty="0">
                <a:solidFill>
                  <a:srgbClr val="DF5E69"/>
                </a:solidFill>
                <a:latin typeface="Lovelo"/>
                <a:ea typeface="Lovelo"/>
                <a:cs typeface="Lovelo"/>
                <a:sym typeface="Lovelo"/>
              </a:rPr>
              <a:t>What is Rare Disease Day?</a:t>
            </a:r>
          </a:p>
        </p:txBody>
      </p:sp>
      <p:sp>
        <p:nvSpPr>
          <p:cNvPr id="41" name="TextBox 41"/>
          <p:cNvSpPr txBox="1"/>
          <p:nvPr/>
        </p:nvSpPr>
        <p:spPr>
          <a:xfrm>
            <a:off x="5768375" y="4057117"/>
            <a:ext cx="11127107" cy="5718810"/>
          </a:xfrm>
          <a:prstGeom prst="rect">
            <a:avLst/>
          </a:prstGeom>
        </p:spPr>
        <p:txBody>
          <a:bodyPr lIns="0" tIns="0" rIns="0" bIns="0" rtlCol="0" anchor="t">
            <a:spAutoFit/>
          </a:bodyPr>
          <a:lstStyle/>
          <a:p>
            <a:pPr algn="ctr">
              <a:lnSpc>
                <a:spcPts val="5040"/>
              </a:lnSpc>
            </a:pPr>
            <a:r>
              <a:rPr lang="en-US" sz="3600" dirty="0">
                <a:solidFill>
                  <a:srgbClr val="C4343D"/>
                </a:solidFill>
                <a:latin typeface="One Little Font"/>
                <a:ea typeface="One Little Font"/>
                <a:cs typeface="One Little Font"/>
                <a:sym typeface="One Little Font"/>
              </a:rPr>
              <a:t>Rare Disease day is celebrated on February 28th (February 29th in a leap year)</a:t>
            </a:r>
          </a:p>
          <a:p>
            <a:pPr algn="ctr">
              <a:lnSpc>
                <a:spcPts val="5040"/>
              </a:lnSpc>
            </a:pPr>
            <a:endParaRPr lang="en-US" sz="3600" dirty="0">
              <a:solidFill>
                <a:srgbClr val="C4343D"/>
              </a:solidFill>
              <a:latin typeface="One Little Font"/>
              <a:ea typeface="One Little Font"/>
              <a:cs typeface="One Little Font"/>
              <a:sym typeface="One Little Font"/>
            </a:endParaRPr>
          </a:p>
          <a:p>
            <a:pPr algn="ctr">
              <a:lnSpc>
                <a:spcPts val="5040"/>
              </a:lnSpc>
            </a:pPr>
            <a:r>
              <a:rPr lang="en-US" sz="3600" dirty="0">
                <a:solidFill>
                  <a:srgbClr val="C4343D"/>
                </a:solidFill>
                <a:latin typeface="One Little Font"/>
                <a:ea typeface="One Little Font"/>
                <a:cs typeface="One Little Font"/>
                <a:sym typeface="One Little Font"/>
              </a:rPr>
              <a:t>It is celebrated all over the WORLD.</a:t>
            </a:r>
          </a:p>
          <a:p>
            <a:pPr algn="ctr">
              <a:lnSpc>
                <a:spcPts val="5040"/>
              </a:lnSpc>
            </a:pPr>
            <a:endParaRPr lang="en-US" sz="3600" dirty="0">
              <a:solidFill>
                <a:srgbClr val="C4343D"/>
              </a:solidFill>
              <a:latin typeface="One Little Font"/>
              <a:ea typeface="One Little Font"/>
              <a:cs typeface="One Little Font"/>
              <a:sym typeface="One Little Font"/>
            </a:endParaRPr>
          </a:p>
          <a:p>
            <a:pPr algn="ctr">
              <a:lnSpc>
                <a:spcPts val="5040"/>
              </a:lnSpc>
            </a:pPr>
            <a:r>
              <a:rPr lang="en-US" sz="3600" dirty="0">
                <a:solidFill>
                  <a:srgbClr val="C4343D"/>
                </a:solidFill>
                <a:latin typeface="One Little Font"/>
                <a:ea typeface="One Little Font"/>
                <a:cs typeface="One Little Font"/>
                <a:sym typeface="One Little Font"/>
              </a:rPr>
              <a:t>It’s a day where we stop and think about all the kids who have rare genetic diseases.</a:t>
            </a:r>
          </a:p>
          <a:p>
            <a:pPr algn="ctr">
              <a:lnSpc>
                <a:spcPts val="5040"/>
              </a:lnSpc>
            </a:pPr>
            <a:endParaRPr lang="en-US" sz="3600" dirty="0">
              <a:solidFill>
                <a:srgbClr val="C4343D"/>
              </a:solidFill>
              <a:latin typeface="One Little Font"/>
              <a:ea typeface="One Little Font"/>
              <a:cs typeface="One Little Font"/>
              <a:sym typeface="One Little Font"/>
            </a:endParaRPr>
          </a:p>
          <a:p>
            <a:pPr algn="ctr">
              <a:lnSpc>
                <a:spcPts val="5040"/>
              </a:lnSpc>
            </a:pPr>
            <a:r>
              <a:rPr lang="en-US" sz="3600" dirty="0">
                <a:solidFill>
                  <a:srgbClr val="C4343D"/>
                </a:solidFill>
                <a:latin typeface="One Little Font"/>
                <a:ea typeface="One Little Font"/>
                <a:cs typeface="One Little Font"/>
                <a:sym typeface="One Little Font"/>
              </a:rPr>
              <a:t>It’s a day where we can CARE ABOUT RARE!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BDB"/>
        </a:solidFill>
        <a:effectLst/>
      </p:bgPr>
    </p:bg>
    <p:spTree>
      <p:nvGrpSpPr>
        <p:cNvPr id="1" name=""/>
        <p:cNvGrpSpPr/>
        <p:nvPr/>
      </p:nvGrpSpPr>
      <p:grpSpPr>
        <a:xfrm>
          <a:off x="0" y="0"/>
          <a:ext cx="0" cy="0"/>
          <a:chOff x="0" y="0"/>
          <a:chExt cx="0" cy="0"/>
        </a:xfrm>
      </p:grpSpPr>
      <p:sp>
        <p:nvSpPr>
          <p:cNvPr id="2" name="Freeform 2"/>
          <p:cNvSpPr/>
          <p:nvPr/>
        </p:nvSpPr>
        <p:spPr>
          <a:xfrm>
            <a:off x="8213042" y="880377"/>
            <a:ext cx="1653365" cy="1471495"/>
          </a:xfrm>
          <a:custGeom>
            <a:avLst/>
            <a:gdLst/>
            <a:ahLst/>
            <a:cxnLst/>
            <a:rect l="l" t="t" r="r" b="b"/>
            <a:pathLst>
              <a:path w="1653365" h="1471495">
                <a:moveTo>
                  <a:pt x="0" y="0"/>
                </a:moveTo>
                <a:lnTo>
                  <a:pt x="1653365" y="0"/>
                </a:lnTo>
                <a:lnTo>
                  <a:pt x="1653365" y="1471495"/>
                </a:lnTo>
                <a:lnTo>
                  <a:pt x="0" y="14714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280429" y="7830035"/>
            <a:ext cx="1727142" cy="1614092"/>
          </a:xfrm>
          <a:custGeom>
            <a:avLst/>
            <a:gdLst/>
            <a:ahLst/>
            <a:cxnLst/>
            <a:rect l="l" t="t" r="r" b="b"/>
            <a:pathLst>
              <a:path w="1727142" h="1614092">
                <a:moveTo>
                  <a:pt x="0" y="0"/>
                </a:moveTo>
                <a:lnTo>
                  <a:pt x="1727142" y="0"/>
                </a:lnTo>
                <a:lnTo>
                  <a:pt x="1727142" y="1614093"/>
                </a:lnTo>
                <a:lnTo>
                  <a:pt x="0" y="16140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8284990" y="5143500"/>
            <a:ext cx="1718020" cy="1743379"/>
          </a:xfrm>
          <a:custGeom>
            <a:avLst/>
            <a:gdLst/>
            <a:ahLst/>
            <a:cxnLst/>
            <a:rect l="l" t="t" r="r" b="b"/>
            <a:pathLst>
              <a:path w="1718020" h="1743379">
                <a:moveTo>
                  <a:pt x="0" y="0"/>
                </a:moveTo>
                <a:lnTo>
                  <a:pt x="1718020" y="0"/>
                </a:lnTo>
                <a:lnTo>
                  <a:pt x="1718020" y="1743379"/>
                </a:lnTo>
                <a:lnTo>
                  <a:pt x="0" y="17433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514350" y="-535134"/>
            <a:ext cx="8066341" cy="11247359"/>
            <a:chOff x="0" y="0"/>
            <a:chExt cx="2124468" cy="2962267"/>
          </a:xfrm>
        </p:grpSpPr>
        <p:sp>
          <p:nvSpPr>
            <p:cNvPr id="6" name="Freeform 6"/>
            <p:cNvSpPr/>
            <p:nvPr/>
          </p:nvSpPr>
          <p:spPr>
            <a:xfrm>
              <a:off x="0" y="0"/>
              <a:ext cx="2124468" cy="2962267"/>
            </a:xfrm>
            <a:custGeom>
              <a:avLst/>
              <a:gdLst/>
              <a:ahLst/>
              <a:cxnLst/>
              <a:rect l="l" t="t" r="r" b="b"/>
              <a:pathLst>
                <a:path w="2124468" h="2962267">
                  <a:moveTo>
                    <a:pt x="0" y="0"/>
                  </a:moveTo>
                  <a:lnTo>
                    <a:pt x="2124468" y="0"/>
                  </a:lnTo>
                  <a:lnTo>
                    <a:pt x="2124468" y="2962267"/>
                  </a:lnTo>
                  <a:lnTo>
                    <a:pt x="0" y="2962267"/>
                  </a:lnTo>
                  <a:close/>
                </a:path>
              </a:pathLst>
            </a:custGeom>
            <a:solidFill>
              <a:srgbClr val="DF5E69"/>
            </a:solidFill>
          </p:spPr>
        </p:sp>
        <p:sp>
          <p:nvSpPr>
            <p:cNvPr id="7" name="TextBox 7"/>
            <p:cNvSpPr txBox="1"/>
            <p:nvPr/>
          </p:nvSpPr>
          <p:spPr>
            <a:xfrm>
              <a:off x="0" y="-28575"/>
              <a:ext cx="2124468" cy="2990842"/>
            </a:xfrm>
            <a:prstGeom prst="rect">
              <a:avLst/>
            </a:prstGeom>
          </p:spPr>
          <p:txBody>
            <a:bodyPr lIns="50800" tIns="50800" rIns="50800" bIns="50800" rtlCol="0" anchor="ctr"/>
            <a:lstStyle/>
            <a:p>
              <a:pPr algn="ctr">
                <a:lnSpc>
                  <a:spcPts val="2296"/>
                </a:lnSpc>
              </a:pPr>
              <a:endParaRPr/>
            </a:p>
          </p:txBody>
        </p:sp>
      </p:grpSp>
      <p:sp>
        <p:nvSpPr>
          <p:cNvPr id="8" name="TextBox 8"/>
          <p:cNvSpPr txBox="1"/>
          <p:nvPr/>
        </p:nvSpPr>
        <p:spPr>
          <a:xfrm>
            <a:off x="720414" y="828675"/>
            <a:ext cx="5821330" cy="8481060"/>
          </a:xfrm>
          <a:prstGeom prst="rect">
            <a:avLst/>
          </a:prstGeom>
        </p:spPr>
        <p:txBody>
          <a:bodyPr lIns="0" tIns="0" rIns="0" bIns="0" rtlCol="0" anchor="t">
            <a:spAutoFit/>
          </a:bodyPr>
          <a:lstStyle/>
          <a:p>
            <a:pPr algn="l">
              <a:lnSpc>
                <a:spcPts val="13439"/>
              </a:lnSpc>
            </a:pPr>
            <a:r>
              <a:rPr lang="en-US" sz="9600" dirty="0">
                <a:solidFill>
                  <a:srgbClr val="FFFFFF"/>
                </a:solidFill>
                <a:latin typeface="Lovelo"/>
                <a:ea typeface="Lovelo"/>
                <a:cs typeface="Lovelo"/>
                <a:sym typeface="Lovelo"/>
              </a:rPr>
              <a:t>What “Care About Rare” Means</a:t>
            </a:r>
          </a:p>
        </p:txBody>
      </p:sp>
      <p:sp>
        <p:nvSpPr>
          <p:cNvPr id="9" name="TextBox 9"/>
          <p:cNvSpPr txBox="1"/>
          <p:nvPr/>
        </p:nvSpPr>
        <p:spPr>
          <a:xfrm>
            <a:off x="10614365" y="281672"/>
            <a:ext cx="7514989" cy="4495165"/>
          </a:xfrm>
          <a:prstGeom prst="rect">
            <a:avLst/>
          </a:prstGeom>
        </p:spPr>
        <p:txBody>
          <a:bodyPr lIns="0" tIns="0" rIns="0" bIns="0" rtlCol="0" anchor="t">
            <a:spAutoFit/>
          </a:bodyPr>
          <a:lstStyle/>
          <a:p>
            <a:pPr algn="l">
              <a:lnSpc>
                <a:spcPts val="8959"/>
              </a:lnSpc>
            </a:pPr>
            <a:r>
              <a:rPr lang="en-US" sz="6399" dirty="0">
                <a:solidFill>
                  <a:srgbClr val="C02E39"/>
                </a:solidFill>
                <a:latin typeface="One Little Font"/>
                <a:ea typeface="One Little Font"/>
                <a:cs typeface="One Little Font"/>
                <a:sym typeface="One Little Font"/>
              </a:rPr>
              <a:t>We open our hearts to think about kids who have rare genetic diseases.</a:t>
            </a:r>
          </a:p>
        </p:txBody>
      </p:sp>
      <p:sp>
        <p:nvSpPr>
          <p:cNvPr id="10" name="TextBox 10"/>
          <p:cNvSpPr txBox="1"/>
          <p:nvPr/>
        </p:nvSpPr>
        <p:spPr>
          <a:xfrm>
            <a:off x="10782748" y="5708167"/>
            <a:ext cx="6476552" cy="547370"/>
          </a:xfrm>
          <a:prstGeom prst="rect">
            <a:avLst/>
          </a:prstGeom>
        </p:spPr>
        <p:txBody>
          <a:bodyPr lIns="0" tIns="0" rIns="0" bIns="0" rtlCol="0" anchor="t">
            <a:spAutoFit/>
          </a:bodyPr>
          <a:lstStyle/>
          <a:p>
            <a:pPr algn="l">
              <a:lnSpc>
                <a:spcPts val="4480"/>
              </a:lnSpc>
            </a:pPr>
            <a:r>
              <a:rPr lang="en-US" sz="3200">
                <a:solidFill>
                  <a:srgbClr val="C02E39"/>
                </a:solidFill>
                <a:latin typeface="One Little Font"/>
                <a:ea typeface="One Little Font"/>
                <a:cs typeface="One Little Font"/>
                <a:sym typeface="One Little Font"/>
              </a:rPr>
              <a:t>There are over 7,000 rare diseases.</a:t>
            </a:r>
          </a:p>
        </p:txBody>
      </p:sp>
      <p:sp>
        <p:nvSpPr>
          <p:cNvPr id="11" name="TextBox 11"/>
          <p:cNvSpPr txBox="1"/>
          <p:nvPr/>
        </p:nvSpPr>
        <p:spPr>
          <a:xfrm>
            <a:off x="10782748" y="7772808"/>
            <a:ext cx="6476552" cy="1671320"/>
          </a:xfrm>
          <a:prstGeom prst="rect">
            <a:avLst/>
          </a:prstGeom>
        </p:spPr>
        <p:txBody>
          <a:bodyPr lIns="0" tIns="0" rIns="0" bIns="0" rtlCol="0" anchor="t">
            <a:spAutoFit/>
          </a:bodyPr>
          <a:lstStyle/>
          <a:p>
            <a:pPr algn="l">
              <a:lnSpc>
                <a:spcPts val="4480"/>
              </a:lnSpc>
            </a:pPr>
            <a:r>
              <a:rPr lang="en-US" sz="3200">
                <a:solidFill>
                  <a:srgbClr val="C02E39"/>
                </a:solidFill>
                <a:latin typeface="One Little Font"/>
                <a:ea typeface="One Little Font"/>
                <a:cs typeface="One Little Font"/>
                <a:sym typeface="One Little Font"/>
              </a:rPr>
              <a:t>Most kids with a rare disease don’t have medicine or a treatment to help them feel better.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32" presetClass="emph" presetSubtype="0" fill="hold" grpId="0" nodeType="with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4"/>
                                        </p:tgtEl>
                                      </p:cBhvr>
                                    </p:animEffect>
                                    <p:animScale>
                                      <p:cBhvr>
                                        <p:cTn id="25" dur="250" autoRev="1" fill="hold"/>
                                        <p:tgtEl>
                                          <p:spTgt spid="4"/>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10"/>
                                        </p:tgtEl>
                                      </p:cBhvr>
                                    </p:animEffect>
                                    <p:animScale>
                                      <p:cBhvr>
                                        <p:cTn id="28" dur="250" autoRev="1" fill="hold"/>
                                        <p:tgtEl>
                                          <p:spTgt spid="10"/>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heel(1)">
                                      <p:cBhvr>
                                        <p:cTn id="33" dur="2000"/>
                                        <p:tgtEl>
                                          <p:spTgt spid="3"/>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heel(1)">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BDB"/>
        </a:solidFill>
        <a:effectLst/>
      </p:bgPr>
    </p:bg>
    <p:spTree>
      <p:nvGrpSpPr>
        <p:cNvPr id="1" name=""/>
        <p:cNvGrpSpPr/>
        <p:nvPr/>
      </p:nvGrpSpPr>
      <p:grpSpPr>
        <a:xfrm>
          <a:off x="0" y="0"/>
          <a:ext cx="0" cy="0"/>
          <a:chOff x="0" y="0"/>
          <a:chExt cx="0" cy="0"/>
        </a:xfrm>
      </p:grpSpPr>
      <p:sp>
        <p:nvSpPr>
          <p:cNvPr id="2" name="Freeform 2"/>
          <p:cNvSpPr/>
          <p:nvPr/>
        </p:nvSpPr>
        <p:spPr>
          <a:xfrm rot="-1060626">
            <a:off x="-12890" y="6858368"/>
            <a:ext cx="5042169" cy="4487530"/>
          </a:xfrm>
          <a:custGeom>
            <a:avLst/>
            <a:gdLst/>
            <a:ahLst/>
            <a:cxnLst/>
            <a:rect l="l" t="t" r="r" b="b"/>
            <a:pathLst>
              <a:path w="5042169" h="4487530">
                <a:moveTo>
                  <a:pt x="0" y="0"/>
                </a:moveTo>
                <a:lnTo>
                  <a:pt x="5042168" y="0"/>
                </a:lnTo>
                <a:lnTo>
                  <a:pt x="5042168" y="4487530"/>
                </a:lnTo>
                <a:lnTo>
                  <a:pt x="0" y="44875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5289911" y="196217"/>
            <a:ext cx="11969389" cy="1493516"/>
          </a:xfrm>
          <a:prstGeom prst="rect">
            <a:avLst/>
          </a:prstGeom>
        </p:spPr>
        <p:txBody>
          <a:bodyPr lIns="0" tIns="0" rIns="0" bIns="0" rtlCol="0" anchor="t">
            <a:spAutoFit/>
          </a:bodyPr>
          <a:lstStyle/>
          <a:p>
            <a:pPr algn="ctr">
              <a:lnSpc>
                <a:spcPts val="12180"/>
              </a:lnSpc>
            </a:pPr>
            <a:r>
              <a:rPr lang="en-US" sz="8700" dirty="0">
                <a:solidFill>
                  <a:srgbClr val="C02E39"/>
                </a:solidFill>
                <a:latin typeface="Lovelo"/>
                <a:ea typeface="Lovelo"/>
                <a:cs typeface="Lovelo"/>
                <a:sym typeface="Lovelo"/>
              </a:rPr>
              <a:t>Who are Rare Kids?</a:t>
            </a:r>
          </a:p>
        </p:txBody>
      </p:sp>
      <p:sp>
        <p:nvSpPr>
          <p:cNvPr id="4" name="TextBox 4"/>
          <p:cNvSpPr txBox="1"/>
          <p:nvPr/>
        </p:nvSpPr>
        <p:spPr>
          <a:xfrm>
            <a:off x="6013913" y="1613533"/>
            <a:ext cx="10521385" cy="8617744"/>
          </a:xfrm>
          <a:prstGeom prst="rect">
            <a:avLst/>
          </a:prstGeom>
        </p:spPr>
        <p:txBody>
          <a:bodyPr lIns="0" tIns="0" rIns="0" bIns="0" rtlCol="0" anchor="t">
            <a:spAutoFit/>
          </a:bodyPr>
          <a:lstStyle/>
          <a:p>
            <a:pPr algn="ctr">
              <a:lnSpc>
                <a:spcPts val="5599"/>
              </a:lnSpc>
            </a:pPr>
            <a:r>
              <a:rPr lang="en-US" sz="3999" dirty="0">
                <a:solidFill>
                  <a:srgbClr val="C02E39"/>
                </a:solidFill>
                <a:latin typeface="One Little Font"/>
                <a:ea typeface="One Little Font"/>
                <a:cs typeface="One Little Font"/>
                <a:sym typeface="One Little Font"/>
              </a:rPr>
              <a:t>Rare kids are kids just like YOU!</a:t>
            </a:r>
          </a:p>
          <a:p>
            <a:pPr algn="ctr">
              <a:lnSpc>
                <a:spcPts val="5599"/>
              </a:lnSpc>
            </a:pPr>
            <a:endParaRPr lang="en-US" sz="3999" dirty="0">
              <a:solidFill>
                <a:srgbClr val="C02E39"/>
              </a:solidFill>
              <a:latin typeface="One Little Font"/>
              <a:ea typeface="One Little Font"/>
              <a:cs typeface="One Little Font"/>
              <a:sym typeface="One Little Font"/>
            </a:endParaRPr>
          </a:p>
          <a:p>
            <a:pPr algn="ctr">
              <a:lnSpc>
                <a:spcPts val="5599"/>
              </a:lnSpc>
            </a:pPr>
            <a:r>
              <a:rPr lang="en-US" sz="3999" dirty="0">
                <a:solidFill>
                  <a:srgbClr val="C02E39"/>
                </a:solidFill>
                <a:latin typeface="One Little Font"/>
                <a:ea typeface="One Little Font"/>
                <a:cs typeface="One Little Font"/>
                <a:sym typeface="One Little Font"/>
              </a:rPr>
              <a:t>They love their family, pets, friends and community.</a:t>
            </a:r>
          </a:p>
          <a:p>
            <a:pPr algn="ctr">
              <a:lnSpc>
                <a:spcPts val="5599"/>
              </a:lnSpc>
            </a:pPr>
            <a:endParaRPr lang="en-US" sz="3999" dirty="0">
              <a:solidFill>
                <a:srgbClr val="C02E39"/>
              </a:solidFill>
              <a:latin typeface="One Little Font"/>
              <a:ea typeface="One Little Font"/>
              <a:cs typeface="One Little Font"/>
              <a:sym typeface="One Little Font"/>
            </a:endParaRPr>
          </a:p>
          <a:p>
            <a:pPr algn="ctr">
              <a:lnSpc>
                <a:spcPts val="5599"/>
              </a:lnSpc>
            </a:pPr>
            <a:r>
              <a:rPr lang="en-US" sz="3999" dirty="0">
                <a:solidFill>
                  <a:srgbClr val="C02E39"/>
                </a:solidFill>
                <a:latin typeface="One Little Font"/>
                <a:ea typeface="One Little Font"/>
                <a:cs typeface="One Little Font"/>
                <a:sym typeface="One Little Font"/>
              </a:rPr>
              <a:t>They attend school, enjoy events, listen to music, and watch shows.</a:t>
            </a:r>
          </a:p>
          <a:p>
            <a:pPr algn="ctr">
              <a:lnSpc>
                <a:spcPts val="5599"/>
              </a:lnSpc>
            </a:pPr>
            <a:endParaRPr lang="en-US" sz="3999" dirty="0">
              <a:solidFill>
                <a:srgbClr val="C02E39"/>
              </a:solidFill>
              <a:latin typeface="One Little Font"/>
              <a:ea typeface="One Little Font"/>
              <a:cs typeface="One Little Font"/>
              <a:sym typeface="One Little Font"/>
            </a:endParaRPr>
          </a:p>
          <a:p>
            <a:pPr algn="ctr">
              <a:lnSpc>
                <a:spcPts val="5599"/>
              </a:lnSpc>
            </a:pPr>
            <a:r>
              <a:rPr lang="en-US" sz="3999" dirty="0">
                <a:solidFill>
                  <a:srgbClr val="C02E39"/>
                </a:solidFill>
                <a:latin typeface="One Little Font"/>
                <a:ea typeface="One Little Font"/>
                <a:cs typeface="One Little Font"/>
                <a:sym typeface="One Little Font"/>
              </a:rPr>
              <a:t>They can be happy, sad, friendly, curious, frustrated, silly, scared, or joyful.</a:t>
            </a:r>
          </a:p>
          <a:p>
            <a:pPr algn="ctr">
              <a:lnSpc>
                <a:spcPts val="5599"/>
              </a:lnSpc>
            </a:pPr>
            <a:endParaRPr lang="en-US" sz="3999" dirty="0">
              <a:solidFill>
                <a:srgbClr val="C02E39"/>
              </a:solidFill>
              <a:latin typeface="One Little Font"/>
              <a:ea typeface="One Little Font"/>
              <a:cs typeface="One Little Font"/>
              <a:sym typeface="One Little Font"/>
            </a:endParaRPr>
          </a:p>
          <a:p>
            <a:pPr algn="ctr">
              <a:lnSpc>
                <a:spcPts val="5599"/>
              </a:lnSpc>
            </a:pPr>
            <a:r>
              <a:rPr lang="en-US" sz="3999" dirty="0">
                <a:solidFill>
                  <a:srgbClr val="C02E39"/>
                </a:solidFill>
                <a:latin typeface="One Little Font"/>
                <a:ea typeface="One Little Font"/>
                <a:cs typeface="One Little Font"/>
                <a:sym typeface="One Little Font"/>
              </a:rPr>
              <a:t>Rare kids are kids just like you!</a:t>
            </a:r>
          </a:p>
        </p:txBody>
      </p:sp>
      <p:sp>
        <p:nvSpPr>
          <p:cNvPr id="5" name="Freeform 5"/>
          <p:cNvSpPr/>
          <p:nvPr/>
        </p:nvSpPr>
        <p:spPr>
          <a:xfrm rot="1075853">
            <a:off x="-446928" y="2914613"/>
            <a:ext cx="5042169" cy="4487530"/>
          </a:xfrm>
          <a:custGeom>
            <a:avLst/>
            <a:gdLst/>
            <a:ahLst/>
            <a:cxnLst/>
            <a:rect l="l" t="t" r="r" b="b"/>
            <a:pathLst>
              <a:path w="5042169" h="4487530">
                <a:moveTo>
                  <a:pt x="0" y="0"/>
                </a:moveTo>
                <a:lnTo>
                  <a:pt x="5042168" y="0"/>
                </a:lnTo>
                <a:lnTo>
                  <a:pt x="5042168" y="4487530"/>
                </a:lnTo>
                <a:lnTo>
                  <a:pt x="0" y="44875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60626">
            <a:off x="-12890" y="-868398"/>
            <a:ext cx="5042169" cy="4487530"/>
          </a:xfrm>
          <a:custGeom>
            <a:avLst/>
            <a:gdLst/>
            <a:ahLst/>
            <a:cxnLst/>
            <a:rect l="l" t="t" r="r" b="b"/>
            <a:pathLst>
              <a:path w="5042169" h="4487530">
                <a:moveTo>
                  <a:pt x="0" y="0"/>
                </a:moveTo>
                <a:lnTo>
                  <a:pt x="5042168" y="0"/>
                </a:lnTo>
                <a:lnTo>
                  <a:pt x="5042168" y="4487530"/>
                </a:lnTo>
                <a:lnTo>
                  <a:pt x="0" y="44875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F5E69"/>
        </a:solidFill>
        <a:effectLst/>
      </p:bgPr>
    </p:bg>
    <p:spTree>
      <p:nvGrpSpPr>
        <p:cNvPr id="1" name=""/>
        <p:cNvGrpSpPr/>
        <p:nvPr/>
      </p:nvGrpSpPr>
      <p:grpSpPr>
        <a:xfrm>
          <a:off x="0" y="0"/>
          <a:ext cx="0" cy="0"/>
          <a:chOff x="0" y="0"/>
          <a:chExt cx="0" cy="0"/>
        </a:xfrm>
      </p:grpSpPr>
      <p:sp>
        <p:nvSpPr>
          <p:cNvPr id="2" name="Freeform 2"/>
          <p:cNvSpPr/>
          <p:nvPr/>
        </p:nvSpPr>
        <p:spPr>
          <a:xfrm>
            <a:off x="11694930" y="2911501"/>
            <a:ext cx="5764886" cy="5130748"/>
          </a:xfrm>
          <a:custGeom>
            <a:avLst/>
            <a:gdLst/>
            <a:ahLst/>
            <a:cxnLst/>
            <a:rect l="l" t="t" r="r" b="b"/>
            <a:pathLst>
              <a:path w="5764886" h="5130748">
                <a:moveTo>
                  <a:pt x="0" y="0"/>
                </a:moveTo>
                <a:lnTo>
                  <a:pt x="5764885" y="0"/>
                </a:lnTo>
                <a:lnTo>
                  <a:pt x="5764885" y="5130748"/>
                </a:lnTo>
                <a:lnTo>
                  <a:pt x="0" y="51307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261557" y="3051208"/>
            <a:ext cx="5764886" cy="5130748"/>
          </a:xfrm>
          <a:custGeom>
            <a:avLst/>
            <a:gdLst/>
            <a:ahLst/>
            <a:cxnLst/>
            <a:rect l="l" t="t" r="r" b="b"/>
            <a:pathLst>
              <a:path w="5764886" h="5130748">
                <a:moveTo>
                  <a:pt x="0" y="0"/>
                </a:moveTo>
                <a:lnTo>
                  <a:pt x="5764886" y="0"/>
                </a:lnTo>
                <a:lnTo>
                  <a:pt x="5764886" y="5130748"/>
                </a:lnTo>
                <a:lnTo>
                  <a:pt x="0" y="51307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829478" y="2911501"/>
            <a:ext cx="5764886" cy="5130748"/>
          </a:xfrm>
          <a:custGeom>
            <a:avLst/>
            <a:gdLst/>
            <a:ahLst/>
            <a:cxnLst/>
            <a:rect l="l" t="t" r="r" b="b"/>
            <a:pathLst>
              <a:path w="5764886" h="5130748">
                <a:moveTo>
                  <a:pt x="0" y="0"/>
                </a:moveTo>
                <a:lnTo>
                  <a:pt x="5764885" y="0"/>
                </a:lnTo>
                <a:lnTo>
                  <a:pt x="5764885" y="5130748"/>
                </a:lnTo>
                <a:lnTo>
                  <a:pt x="0" y="51307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2295648" y="4384426"/>
            <a:ext cx="2832544" cy="2464313"/>
          </a:xfrm>
          <a:custGeom>
            <a:avLst/>
            <a:gdLst/>
            <a:ahLst/>
            <a:cxnLst/>
            <a:rect l="l" t="t" r="r" b="b"/>
            <a:pathLst>
              <a:path w="2832544" h="2464313">
                <a:moveTo>
                  <a:pt x="0" y="0"/>
                </a:moveTo>
                <a:lnTo>
                  <a:pt x="2832545" y="0"/>
                </a:lnTo>
                <a:lnTo>
                  <a:pt x="2832545" y="2464313"/>
                </a:lnTo>
                <a:lnTo>
                  <a:pt x="0" y="2464313"/>
                </a:lnTo>
                <a:lnTo>
                  <a:pt x="0" y="0"/>
                </a:lnTo>
                <a:close/>
              </a:path>
            </a:pathLst>
          </a:custGeom>
          <a:blipFill>
            <a:blip r:embed="rId4"/>
            <a:stretch>
              <a:fillRect/>
            </a:stretch>
          </a:blipFill>
        </p:spPr>
      </p:sp>
      <p:sp>
        <p:nvSpPr>
          <p:cNvPr id="6" name="Freeform 6"/>
          <p:cNvSpPr/>
          <p:nvPr/>
        </p:nvSpPr>
        <p:spPr>
          <a:xfrm>
            <a:off x="14045353" y="4411127"/>
            <a:ext cx="1064038" cy="2624045"/>
          </a:xfrm>
          <a:custGeom>
            <a:avLst/>
            <a:gdLst/>
            <a:ahLst/>
            <a:cxnLst/>
            <a:rect l="l" t="t" r="r" b="b"/>
            <a:pathLst>
              <a:path w="1064038" h="2624045">
                <a:moveTo>
                  <a:pt x="0" y="0"/>
                </a:moveTo>
                <a:lnTo>
                  <a:pt x="1064039" y="0"/>
                </a:lnTo>
                <a:lnTo>
                  <a:pt x="1064039" y="2624045"/>
                </a:lnTo>
                <a:lnTo>
                  <a:pt x="0" y="2624045"/>
                </a:lnTo>
                <a:lnTo>
                  <a:pt x="0" y="0"/>
                </a:lnTo>
                <a:close/>
              </a:path>
            </a:pathLst>
          </a:custGeom>
          <a:blipFill>
            <a:blip r:embed="rId5"/>
            <a:stretch>
              <a:fillRect/>
            </a:stretch>
          </a:blipFill>
        </p:spPr>
      </p:sp>
      <p:sp>
        <p:nvSpPr>
          <p:cNvPr id="7" name="TextBox 7"/>
          <p:cNvSpPr txBox="1"/>
          <p:nvPr/>
        </p:nvSpPr>
        <p:spPr>
          <a:xfrm>
            <a:off x="1911566" y="1190625"/>
            <a:ext cx="14464867" cy="1566544"/>
          </a:xfrm>
          <a:prstGeom prst="rect">
            <a:avLst/>
          </a:prstGeom>
        </p:spPr>
        <p:txBody>
          <a:bodyPr lIns="0" tIns="0" rIns="0" bIns="0" rtlCol="0" anchor="t">
            <a:spAutoFit/>
          </a:bodyPr>
          <a:lstStyle/>
          <a:p>
            <a:pPr algn="ctr">
              <a:lnSpc>
                <a:spcPts val="12880"/>
              </a:lnSpc>
            </a:pPr>
            <a:r>
              <a:rPr lang="en-US" sz="9200" dirty="0">
                <a:solidFill>
                  <a:srgbClr val="FFFFFF"/>
                </a:solidFill>
                <a:latin typeface="Lovelo"/>
                <a:ea typeface="Lovelo"/>
                <a:cs typeface="Lovelo"/>
                <a:sym typeface="Lovelo"/>
              </a:rPr>
              <a:t>What Makes a Kid Rare?</a:t>
            </a:r>
          </a:p>
        </p:txBody>
      </p:sp>
      <p:sp>
        <p:nvSpPr>
          <p:cNvPr id="8" name="TextBox 8"/>
          <p:cNvSpPr txBox="1"/>
          <p:nvPr/>
        </p:nvSpPr>
        <p:spPr>
          <a:xfrm>
            <a:off x="7369049" y="4434848"/>
            <a:ext cx="3549902" cy="2600324"/>
          </a:xfrm>
          <a:prstGeom prst="rect">
            <a:avLst/>
          </a:prstGeom>
        </p:spPr>
        <p:txBody>
          <a:bodyPr lIns="0" tIns="0" rIns="0" bIns="0" rtlCol="0" anchor="t">
            <a:spAutoFit/>
          </a:bodyPr>
          <a:lstStyle/>
          <a:p>
            <a:pPr algn="ctr">
              <a:lnSpc>
                <a:spcPts val="6824"/>
              </a:lnSpc>
            </a:pPr>
            <a:r>
              <a:rPr lang="en-US" sz="6499" dirty="0">
                <a:solidFill>
                  <a:srgbClr val="C02E39"/>
                </a:solidFill>
                <a:latin typeface="One Little Font"/>
                <a:ea typeface="One Little Font"/>
                <a:cs typeface="One Little Font"/>
                <a:sym typeface="One Little Font"/>
              </a:rPr>
              <a:t>Difference</a:t>
            </a:r>
          </a:p>
          <a:p>
            <a:pPr algn="ctr">
              <a:lnSpc>
                <a:spcPts val="6824"/>
              </a:lnSpc>
            </a:pPr>
            <a:r>
              <a:rPr lang="en-US" sz="6499" dirty="0">
                <a:solidFill>
                  <a:srgbClr val="C02E39"/>
                </a:solidFill>
                <a:latin typeface="One Little Font"/>
                <a:ea typeface="One Little Font"/>
                <a:cs typeface="One Little Font"/>
                <a:sym typeface="One Little Font"/>
              </a:rPr>
              <a:t>in their</a:t>
            </a:r>
          </a:p>
          <a:p>
            <a:pPr algn="ctr">
              <a:lnSpc>
                <a:spcPts val="6824"/>
              </a:lnSpc>
            </a:pPr>
            <a:r>
              <a:rPr lang="en-US" sz="6499" dirty="0">
                <a:solidFill>
                  <a:srgbClr val="C02E39"/>
                </a:solidFill>
                <a:latin typeface="One Little Font"/>
                <a:ea typeface="One Little Font"/>
                <a:cs typeface="One Little Font"/>
                <a:sym typeface="One Little Font"/>
              </a:rPr>
              <a:t>genes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BDB"/>
        </a:solidFill>
        <a:effectLst/>
      </p:bgPr>
    </p:bg>
    <p:spTree>
      <p:nvGrpSpPr>
        <p:cNvPr id="1" name=""/>
        <p:cNvGrpSpPr/>
        <p:nvPr/>
      </p:nvGrpSpPr>
      <p:grpSpPr>
        <a:xfrm>
          <a:off x="0" y="0"/>
          <a:ext cx="0" cy="0"/>
          <a:chOff x="0" y="0"/>
          <a:chExt cx="0" cy="0"/>
        </a:xfrm>
      </p:grpSpPr>
      <p:sp>
        <p:nvSpPr>
          <p:cNvPr id="2" name="TextBox 2"/>
          <p:cNvSpPr txBox="1"/>
          <p:nvPr/>
        </p:nvSpPr>
        <p:spPr>
          <a:xfrm>
            <a:off x="2766773" y="346549"/>
            <a:ext cx="12734956" cy="1965339"/>
          </a:xfrm>
          <a:prstGeom prst="rect">
            <a:avLst/>
          </a:prstGeom>
        </p:spPr>
        <p:txBody>
          <a:bodyPr lIns="0" tIns="0" rIns="0" bIns="0" rtlCol="0" anchor="t">
            <a:spAutoFit/>
          </a:bodyPr>
          <a:lstStyle/>
          <a:p>
            <a:pPr algn="ctr">
              <a:lnSpc>
                <a:spcPts val="16099"/>
              </a:lnSpc>
            </a:pPr>
            <a:r>
              <a:rPr lang="en-US" sz="11499" dirty="0">
                <a:solidFill>
                  <a:srgbClr val="C02E39"/>
                </a:solidFill>
                <a:latin typeface="Lovelo"/>
                <a:ea typeface="Lovelo"/>
                <a:cs typeface="Lovelo"/>
                <a:sym typeface="Lovelo"/>
              </a:rPr>
              <a:t>What are Genes?</a:t>
            </a:r>
          </a:p>
        </p:txBody>
      </p:sp>
      <p:sp>
        <p:nvSpPr>
          <p:cNvPr id="3" name="TextBox 3"/>
          <p:cNvSpPr txBox="1"/>
          <p:nvPr/>
        </p:nvSpPr>
        <p:spPr>
          <a:xfrm>
            <a:off x="2842265" y="2839412"/>
            <a:ext cx="12536174" cy="543306"/>
          </a:xfrm>
          <a:prstGeom prst="rect">
            <a:avLst/>
          </a:prstGeom>
        </p:spPr>
        <p:txBody>
          <a:bodyPr lIns="0" tIns="0" rIns="0" bIns="0" rtlCol="0" anchor="t">
            <a:spAutoFit/>
          </a:bodyPr>
          <a:lstStyle/>
          <a:p>
            <a:pPr algn="ctr">
              <a:lnSpc>
                <a:spcPts val="4392"/>
              </a:lnSpc>
            </a:pPr>
            <a:r>
              <a:rPr lang="en-US" sz="3600" dirty="0">
                <a:solidFill>
                  <a:srgbClr val="C02E39"/>
                </a:solidFill>
                <a:latin typeface="One Little Font"/>
                <a:ea typeface="One Little Font"/>
                <a:cs typeface="One Little Font"/>
                <a:sym typeface="One Little Font"/>
              </a:rPr>
              <a:t>Genes are sort of like building blocks that make  you, actually you!</a:t>
            </a:r>
          </a:p>
        </p:txBody>
      </p:sp>
      <p:sp>
        <p:nvSpPr>
          <p:cNvPr id="4" name="TextBox 4"/>
          <p:cNvSpPr txBox="1"/>
          <p:nvPr/>
        </p:nvSpPr>
        <p:spPr>
          <a:xfrm>
            <a:off x="3122744" y="4016186"/>
            <a:ext cx="12045307" cy="1648206"/>
          </a:xfrm>
          <a:prstGeom prst="rect">
            <a:avLst/>
          </a:prstGeom>
        </p:spPr>
        <p:txBody>
          <a:bodyPr lIns="0" tIns="0" rIns="0" bIns="0" rtlCol="0" anchor="t">
            <a:spAutoFit/>
          </a:bodyPr>
          <a:lstStyle/>
          <a:p>
            <a:pPr algn="ctr">
              <a:lnSpc>
                <a:spcPts val="4392"/>
              </a:lnSpc>
            </a:pPr>
            <a:r>
              <a:rPr lang="en-US" sz="3600" dirty="0">
                <a:solidFill>
                  <a:srgbClr val="C02E39"/>
                </a:solidFill>
                <a:latin typeface="One Little Font"/>
                <a:ea typeface="One Little Font"/>
                <a:cs typeface="One Little Font"/>
                <a:sym typeface="One Little Font"/>
              </a:rPr>
              <a:t>Things your genes are responsible for are: your eye color, your hair color, if you will have freckles, whether or not your hair will be curly or straight</a:t>
            </a:r>
          </a:p>
        </p:txBody>
      </p:sp>
      <p:sp>
        <p:nvSpPr>
          <p:cNvPr id="5" name="TextBox 5"/>
          <p:cNvSpPr txBox="1"/>
          <p:nvPr/>
        </p:nvSpPr>
        <p:spPr>
          <a:xfrm>
            <a:off x="3738359" y="6231184"/>
            <a:ext cx="10791784" cy="1251585"/>
          </a:xfrm>
          <a:prstGeom prst="rect">
            <a:avLst/>
          </a:prstGeom>
        </p:spPr>
        <p:txBody>
          <a:bodyPr lIns="0" tIns="0" rIns="0" bIns="0" rtlCol="0" anchor="t">
            <a:spAutoFit/>
          </a:bodyPr>
          <a:lstStyle/>
          <a:p>
            <a:pPr algn="ctr">
              <a:lnSpc>
                <a:spcPts val="5040"/>
              </a:lnSpc>
            </a:pPr>
            <a:r>
              <a:rPr lang="en-US" sz="3600" dirty="0">
                <a:solidFill>
                  <a:srgbClr val="C02E39"/>
                </a:solidFill>
                <a:latin typeface="One Little Font"/>
                <a:ea typeface="One Little Font"/>
                <a:cs typeface="One Little Font"/>
                <a:sym typeface="One Little Font"/>
              </a:rPr>
              <a:t>Genes can have little parts that are missing OR get mixed up and that’s what creates a rare genetic disease.</a:t>
            </a:r>
          </a:p>
        </p:txBody>
      </p:sp>
      <p:sp>
        <p:nvSpPr>
          <p:cNvPr id="6" name="Freeform 6"/>
          <p:cNvSpPr/>
          <p:nvPr/>
        </p:nvSpPr>
        <p:spPr>
          <a:xfrm rot="-962580">
            <a:off x="292806" y="319301"/>
            <a:ext cx="2350561" cy="2238910"/>
          </a:xfrm>
          <a:custGeom>
            <a:avLst/>
            <a:gdLst/>
            <a:ahLst/>
            <a:cxnLst/>
            <a:rect l="l" t="t" r="r" b="b"/>
            <a:pathLst>
              <a:path w="2350561" h="2238910">
                <a:moveTo>
                  <a:pt x="0" y="0"/>
                </a:moveTo>
                <a:lnTo>
                  <a:pt x="2350561" y="0"/>
                </a:lnTo>
                <a:lnTo>
                  <a:pt x="2350561" y="2238910"/>
                </a:lnTo>
                <a:lnTo>
                  <a:pt x="0" y="2238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863271" flipH="1">
            <a:off x="292806" y="2854611"/>
            <a:ext cx="2350561" cy="2238910"/>
          </a:xfrm>
          <a:custGeom>
            <a:avLst/>
            <a:gdLst/>
            <a:ahLst/>
            <a:cxnLst/>
            <a:rect l="l" t="t" r="r" b="b"/>
            <a:pathLst>
              <a:path w="2350561" h="2238910">
                <a:moveTo>
                  <a:pt x="2350561" y="0"/>
                </a:moveTo>
                <a:lnTo>
                  <a:pt x="0" y="0"/>
                </a:lnTo>
                <a:lnTo>
                  <a:pt x="0" y="2238910"/>
                </a:lnTo>
                <a:lnTo>
                  <a:pt x="2350561" y="2238910"/>
                </a:lnTo>
                <a:lnTo>
                  <a:pt x="235056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962580">
            <a:off x="292806" y="5420551"/>
            <a:ext cx="2350561" cy="2238910"/>
          </a:xfrm>
          <a:custGeom>
            <a:avLst/>
            <a:gdLst/>
            <a:ahLst/>
            <a:cxnLst/>
            <a:rect l="l" t="t" r="r" b="b"/>
            <a:pathLst>
              <a:path w="2350561" h="2238910">
                <a:moveTo>
                  <a:pt x="0" y="0"/>
                </a:moveTo>
                <a:lnTo>
                  <a:pt x="2350561" y="0"/>
                </a:lnTo>
                <a:lnTo>
                  <a:pt x="2350561" y="2238910"/>
                </a:lnTo>
                <a:lnTo>
                  <a:pt x="0" y="2238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863271" flipH="1">
            <a:off x="270512" y="7935539"/>
            <a:ext cx="2350561" cy="2238910"/>
          </a:xfrm>
          <a:custGeom>
            <a:avLst/>
            <a:gdLst/>
            <a:ahLst/>
            <a:cxnLst/>
            <a:rect l="l" t="t" r="r" b="b"/>
            <a:pathLst>
              <a:path w="2350561" h="2238910">
                <a:moveTo>
                  <a:pt x="2350561" y="0"/>
                </a:moveTo>
                <a:lnTo>
                  <a:pt x="0" y="0"/>
                </a:lnTo>
                <a:lnTo>
                  <a:pt x="0" y="2238909"/>
                </a:lnTo>
                <a:lnTo>
                  <a:pt x="2350561" y="2238909"/>
                </a:lnTo>
                <a:lnTo>
                  <a:pt x="235056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919499" flipH="1">
            <a:off x="15674921" y="347014"/>
            <a:ext cx="2350561" cy="2238910"/>
          </a:xfrm>
          <a:custGeom>
            <a:avLst/>
            <a:gdLst/>
            <a:ahLst/>
            <a:cxnLst/>
            <a:rect l="l" t="t" r="r" b="b"/>
            <a:pathLst>
              <a:path w="2350561" h="2238910">
                <a:moveTo>
                  <a:pt x="2350562" y="0"/>
                </a:moveTo>
                <a:lnTo>
                  <a:pt x="0" y="0"/>
                </a:lnTo>
                <a:lnTo>
                  <a:pt x="0" y="2238909"/>
                </a:lnTo>
                <a:lnTo>
                  <a:pt x="2350562" y="2238909"/>
                </a:lnTo>
                <a:lnTo>
                  <a:pt x="235056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093207">
            <a:off x="15674921" y="2882324"/>
            <a:ext cx="2350561" cy="2238910"/>
          </a:xfrm>
          <a:custGeom>
            <a:avLst/>
            <a:gdLst/>
            <a:ahLst/>
            <a:cxnLst/>
            <a:rect l="l" t="t" r="r" b="b"/>
            <a:pathLst>
              <a:path w="2350561" h="2238910">
                <a:moveTo>
                  <a:pt x="0" y="0"/>
                </a:moveTo>
                <a:lnTo>
                  <a:pt x="2350562" y="0"/>
                </a:lnTo>
                <a:lnTo>
                  <a:pt x="2350562" y="2238909"/>
                </a:lnTo>
                <a:lnTo>
                  <a:pt x="0" y="22389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1059862" flipH="1">
            <a:off x="15674921" y="5448264"/>
            <a:ext cx="2350561" cy="2238910"/>
          </a:xfrm>
          <a:custGeom>
            <a:avLst/>
            <a:gdLst/>
            <a:ahLst/>
            <a:cxnLst/>
            <a:rect l="l" t="t" r="r" b="b"/>
            <a:pathLst>
              <a:path w="2350561" h="2238910">
                <a:moveTo>
                  <a:pt x="2350562" y="0"/>
                </a:moveTo>
                <a:lnTo>
                  <a:pt x="0" y="0"/>
                </a:lnTo>
                <a:lnTo>
                  <a:pt x="0" y="2238909"/>
                </a:lnTo>
                <a:lnTo>
                  <a:pt x="2350562" y="2238909"/>
                </a:lnTo>
                <a:lnTo>
                  <a:pt x="235056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rot="-1011722">
            <a:off x="15652628" y="7963251"/>
            <a:ext cx="2350561" cy="2238910"/>
          </a:xfrm>
          <a:custGeom>
            <a:avLst/>
            <a:gdLst/>
            <a:ahLst/>
            <a:cxnLst/>
            <a:rect l="l" t="t" r="r" b="b"/>
            <a:pathLst>
              <a:path w="2350561" h="2238910">
                <a:moveTo>
                  <a:pt x="0" y="0"/>
                </a:moveTo>
                <a:lnTo>
                  <a:pt x="2350561" y="0"/>
                </a:lnTo>
                <a:lnTo>
                  <a:pt x="2350561" y="2238910"/>
                </a:lnTo>
                <a:lnTo>
                  <a:pt x="0" y="22389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TextBox 14"/>
          <p:cNvSpPr txBox="1"/>
          <p:nvPr/>
        </p:nvSpPr>
        <p:spPr>
          <a:xfrm>
            <a:off x="2965554" y="8130117"/>
            <a:ext cx="12536174" cy="1648206"/>
          </a:xfrm>
          <a:prstGeom prst="rect">
            <a:avLst/>
          </a:prstGeom>
        </p:spPr>
        <p:txBody>
          <a:bodyPr lIns="0" tIns="0" rIns="0" bIns="0" rtlCol="0" anchor="t">
            <a:spAutoFit/>
          </a:bodyPr>
          <a:lstStyle/>
          <a:p>
            <a:pPr algn="ctr">
              <a:lnSpc>
                <a:spcPts val="4392"/>
              </a:lnSpc>
            </a:pPr>
            <a:r>
              <a:rPr lang="en-US" sz="3600" dirty="0">
                <a:solidFill>
                  <a:srgbClr val="C02E39"/>
                </a:solidFill>
                <a:latin typeface="One Little Font"/>
                <a:ea typeface="One Little Font"/>
                <a:cs typeface="One Little Font"/>
                <a:sym typeface="One Little Font"/>
              </a:rPr>
              <a:t>Think of building a </a:t>
            </a:r>
            <a:r>
              <a:rPr lang="en-US" sz="3600" dirty="0" err="1">
                <a:solidFill>
                  <a:srgbClr val="C02E39"/>
                </a:solidFill>
                <a:latin typeface="One Little Font"/>
                <a:ea typeface="One Little Font"/>
                <a:cs typeface="One Little Font"/>
                <a:sym typeface="One Little Font"/>
              </a:rPr>
              <a:t>lego</a:t>
            </a:r>
            <a:r>
              <a:rPr lang="en-US" sz="3600" dirty="0">
                <a:solidFill>
                  <a:srgbClr val="C02E39"/>
                </a:solidFill>
                <a:latin typeface="One Little Font"/>
                <a:ea typeface="One Little Font"/>
                <a:cs typeface="One Little Font"/>
                <a:sym typeface="One Little Font"/>
              </a:rPr>
              <a:t> kit with a part missing or the directions are mixed up.  You can still make the creation but it might be a little different.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F5E69"/>
        </a:solidFill>
        <a:effectLst/>
      </p:bgPr>
    </p:bg>
    <p:spTree>
      <p:nvGrpSpPr>
        <p:cNvPr id="1" name=""/>
        <p:cNvGrpSpPr/>
        <p:nvPr/>
      </p:nvGrpSpPr>
      <p:grpSpPr>
        <a:xfrm>
          <a:off x="0" y="0"/>
          <a:ext cx="0" cy="0"/>
          <a:chOff x="0" y="0"/>
          <a:chExt cx="0" cy="0"/>
        </a:xfrm>
      </p:grpSpPr>
      <p:sp>
        <p:nvSpPr>
          <p:cNvPr id="2" name="TextBox 2"/>
          <p:cNvSpPr txBox="1"/>
          <p:nvPr/>
        </p:nvSpPr>
        <p:spPr>
          <a:xfrm>
            <a:off x="1028700" y="318503"/>
            <a:ext cx="5817873" cy="3685542"/>
          </a:xfrm>
          <a:prstGeom prst="rect">
            <a:avLst/>
          </a:prstGeom>
        </p:spPr>
        <p:txBody>
          <a:bodyPr lIns="0" tIns="0" rIns="0" bIns="0" rtlCol="0" anchor="t">
            <a:spAutoFit/>
          </a:bodyPr>
          <a:lstStyle/>
          <a:p>
            <a:pPr algn="ctr">
              <a:lnSpc>
                <a:spcPts val="9605"/>
              </a:lnSpc>
            </a:pPr>
            <a:r>
              <a:rPr lang="en-US" sz="8500" dirty="0">
                <a:solidFill>
                  <a:srgbClr val="FFFFFF"/>
                </a:solidFill>
                <a:latin typeface="Lovelo"/>
                <a:ea typeface="Lovelo"/>
                <a:cs typeface="Lovelo"/>
                <a:sym typeface="Lovelo"/>
              </a:rPr>
              <a:t>How to Care for Rare</a:t>
            </a:r>
          </a:p>
        </p:txBody>
      </p:sp>
      <p:sp>
        <p:nvSpPr>
          <p:cNvPr id="3" name="TextBox 3"/>
          <p:cNvSpPr txBox="1"/>
          <p:nvPr/>
        </p:nvSpPr>
        <p:spPr>
          <a:xfrm>
            <a:off x="7761642" y="1019175"/>
            <a:ext cx="9352658" cy="7428865"/>
          </a:xfrm>
          <a:prstGeom prst="rect">
            <a:avLst/>
          </a:prstGeom>
        </p:spPr>
        <p:txBody>
          <a:bodyPr lIns="0" tIns="0" rIns="0" bIns="0" rtlCol="0" anchor="t">
            <a:spAutoFit/>
          </a:bodyPr>
          <a:lstStyle/>
          <a:p>
            <a:pPr algn="ctr">
              <a:lnSpc>
                <a:spcPts val="4879"/>
              </a:lnSpc>
            </a:pPr>
            <a:r>
              <a:rPr lang="en-US" sz="3999" dirty="0">
                <a:solidFill>
                  <a:srgbClr val="FFFFFF"/>
                </a:solidFill>
                <a:latin typeface="One Little Font"/>
                <a:ea typeface="One Little Font"/>
                <a:cs typeface="One Little Font"/>
                <a:sym typeface="One Little Font"/>
              </a:rPr>
              <a:t>Wear to Show you Care: People like to wear jeans or stripes on Rare Disease Day to show their support.</a:t>
            </a:r>
          </a:p>
          <a:p>
            <a:pPr algn="ctr">
              <a:lnSpc>
                <a:spcPts val="4879"/>
              </a:lnSpc>
            </a:pPr>
            <a:endParaRPr lang="en-US" sz="3999" dirty="0">
              <a:solidFill>
                <a:srgbClr val="FFFFFF"/>
              </a:solidFill>
              <a:latin typeface="One Little Font"/>
              <a:ea typeface="One Little Font"/>
              <a:cs typeface="One Little Font"/>
              <a:sym typeface="One Little Font"/>
            </a:endParaRPr>
          </a:p>
          <a:p>
            <a:pPr algn="ctr">
              <a:lnSpc>
                <a:spcPts val="4879"/>
              </a:lnSpc>
            </a:pPr>
            <a:endParaRPr lang="en-US" sz="3999" dirty="0">
              <a:solidFill>
                <a:srgbClr val="FFFFFF"/>
              </a:solidFill>
              <a:latin typeface="One Little Font"/>
              <a:ea typeface="One Little Font"/>
              <a:cs typeface="One Little Font"/>
              <a:sym typeface="One Little Font"/>
            </a:endParaRPr>
          </a:p>
          <a:p>
            <a:pPr algn="ctr">
              <a:lnSpc>
                <a:spcPts val="4879"/>
              </a:lnSpc>
            </a:pPr>
            <a:r>
              <a:rPr lang="en-US" sz="3999" dirty="0">
                <a:solidFill>
                  <a:srgbClr val="FFFFFF"/>
                </a:solidFill>
                <a:latin typeface="One Little Font"/>
                <a:ea typeface="One Little Font"/>
                <a:cs typeface="One Little Font"/>
                <a:sym typeface="One Little Font"/>
              </a:rPr>
              <a:t>Share to Show you Care: Tell a family member, friend, or community member what you learned about Rare Disease Day. </a:t>
            </a:r>
          </a:p>
          <a:p>
            <a:pPr algn="ctr">
              <a:lnSpc>
                <a:spcPts val="4879"/>
              </a:lnSpc>
            </a:pPr>
            <a:endParaRPr lang="en-US" sz="3999" dirty="0">
              <a:solidFill>
                <a:srgbClr val="FFFFFF"/>
              </a:solidFill>
              <a:latin typeface="One Little Font"/>
              <a:ea typeface="One Little Font"/>
              <a:cs typeface="One Little Font"/>
              <a:sym typeface="One Little Font"/>
            </a:endParaRPr>
          </a:p>
          <a:p>
            <a:pPr algn="ctr">
              <a:lnSpc>
                <a:spcPts val="4879"/>
              </a:lnSpc>
            </a:pPr>
            <a:endParaRPr lang="en-US" sz="3999" dirty="0">
              <a:solidFill>
                <a:srgbClr val="FFFFFF"/>
              </a:solidFill>
              <a:latin typeface="One Little Font"/>
              <a:ea typeface="One Little Font"/>
              <a:cs typeface="One Little Font"/>
              <a:sym typeface="One Little Font"/>
            </a:endParaRPr>
          </a:p>
          <a:p>
            <a:pPr algn="ctr">
              <a:lnSpc>
                <a:spcPts val="4879"/>
              </a:lnSpc>
            </a:pPr>
            <a:r>
              <a:rPr lang="en-US" sz="3999" dirty="0">
                <a:solidFill>
                  <a:srgbClr val="FFFFFF"/>
                </a:solidFill>
                <a:latin typeface="One Little Font"/>
                <a:ea typeface="One Little Font"/>
                <a:cs typeface="One Little Font"/>
                <a:sym typeface="One Little Font"/>
              </a:rPr>
              <a:t>Care about Rare to Show you Care: Treat all kids with love, kindness and empathy.</a:t>
            </a:r>
          </a:p>
        </p:txBody>
      </p:sp>
      <p:sp>
        <p:nvSpPr>
          <p:cNvPr id="4" name="Freeform 4"/>
          <p:cNvSpPr/>
          <p:nvPr/>
        </p:nvSpPr>
        <p:spPr>
          <a:xfrm>
            <a:off x="1208786" y="3800599"/>
            <a:ext cx="5457701" cy="5457701"/>
          </a:xfrm>
          <a:custGeom>
            <a:avLst/>
            <a:gdLst/>
            <a:ahLst/>
            <a:cxnLst/>
            <a:rect l="l" t="t" r="r" b="b"/>
            <a:pathLst>
              <a:path w="5457701" h="5457701">
                <a:moveTo>
                  <a:pt x="0" y="0"/>
                </a:moveTo>
                <a:lnTo>
                  <a:pt x="5457701" y="0"/>
                </a:lnTo>
                <a:lnTo>
                  <a:pt x="5457701" y="5457701"/>
                </a:lnTo>
                <a:lnTo>
                  <a:pt x="0" y="54577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970169" y="4778404"/>
            <a:ext cx="3934934" cy="3502091"/>
          </a:xfrm>
          <a:custGeom>
            <a:avLst/>
            <a:gdLst/>
            <a:ahLst/>
            <a:cxnLst/>
            <a:rect l="l" t="t" r="r" b="b"/>
            <a:pathLst>
              <a:path w="3934934" h="3502091">
                <a:moveTo>
                  <a:pt x="0" y="0"/>
                </a:moveTo>
                <a:lnTo>
                  <a:pt x="3934934" y="0"/>
                </a:lnTo>
                <a:lnTo>
                  <a:pt x="3934934" y="3502091"/>
                </a:lnTo>
                <a:lnTo>
                  <a:pt x="0" y="3502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6846</TotalTime>
  <Words>688</Words>
  <Application>Microsoft Office PowerPoint</Application>
  <PresentationFormat>Custom</PresentationFormat>
  <Paragraphs>73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One Little Font</vt:lpstr>
      <vt:lpstr>Calibri</vt:lpstr>
      <vt:lpstr>Lovelo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Mindful Valentine’s Day Education Presentation in Pink Red and Cream Flat Graphic Style</dc:title>
  <dc:creator>Becca Danz</dc:creator>
  <cp:lastModifiedBy>Becca Danz</cp:lastModifiedBy>
  <cp:revision>2</cp:revision>
  <dcterms:created xsi:type="dcterms:W3CDTF">2006-08-16T00:00:00Z</dcterms:created>
  <dcterms:modified xsi:type="dcterms:W3CDTF">2025-01-28T21:37:13Z</dcterms:modified>
  <dc:identifier>DAGbfIoNKDY</dc:identifier>
</cp:coreProperties>
</file>